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588" r:id="rId2"/>
    <p:sldId id="591" r:id="rId3"/>
    <p:sldId id="590" r:id="rId4"/>
    <p:sldId id="602" r:id="rId5"/>
    <p:sldId id="603" r:id="rId6"/>
    <p:sldId id="604" r:id="rId7"/>
    <p:sldId id="607" r:id="rId8"/>
    <p:sldId id="608" r:id="rId9"/>
    <p:sldId id="592" r:id="rId10"/>
    <p:sldId id="593" r:id="rId11"/>
    <p:sldId id="594" r:id="rId12"/>
    <p:sldId id="596" r:id="rId13"/>
    <p:sldId id="595" r:id="rId14"/>
    <p:sldId id="600" r:id="rId15"/>
    <p:sldId id="597" r:id="rId16"/>
    <p:sldId id="267" r:id="rId17"/>
    <p:sldId id="598" r:id="rId18"/>
    <p:sldId id="265" r:id="rId19"/>
    <p:sldId id="606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9796" autoAdjust="0"/>
    <p:restoredTop sz="94109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C68D6-2264-D044-B949-8DC5449EE563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ADF18-0225-2747-B5AB-1F8AA1D82162}" type="slidenum">
              <a:rPr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premier est l’étude du cycle hydrologique dans les bassins marginaux de mediterranée..</a:t>
            </a:r>
            <a:r>
              <a:rPr lang="fr-FR" baseline="0" dirty="0"/>
              <a:t>.</a:t>
            </a:r>
          </a:p>
          <a:p>
            <a:endParaRPr lang="fr-FR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Qui étaient</a:t>
            </a:r>
            <a:r>
              <a:rPr lang="fr-FR" baseline="0" dirty="0"/>
              <a:t> subsidiaires au bassin profond au Messinien et qui ont éyés exhumés depuis et se trouvent à l’affleurement.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r>
              <a:rPr lang="fr-FR" baseline="0" dirty="0"/>
              <a:t>Ces bassins marginaux contiennent des alternances cycliques gypse-marne.</a:t>
            </a:r>
          </a:p>
          <a:p>
            <a:endParaRPr lang="fr-FR" baseline="0" dirty="0"/>
          </a:p>
          <a:p>
            <a:r>
              <a:rPr lang="fr-FR" baseline="0" dirty="0"/>
              <a:t>Das deux bassins: tertiaire du piemont et caltanissetta (Sicile) j’entreprend une étude de la compsoition isotopique de l’oxygène et de l’hydrogène de l’eau de cristallisation du gypse</a:t>
            </a:r>
          </a:p>
          <a:p>
            <a:endParaRPr lang="fr-FR" baseline="0" dirty="0"/>
          </a:p>
          <a:p>
            <a:r>
              <a:rPr lang="fr-FR" baseline="0" dirty="0"/>
              <a:t>Le but est de tracer le cycle hydrologique car il nous donn edes infos importantes sur le climat Mediterraneen.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86408-96FF-0349-8E3D-ECF4B0222B1A}" type="slidenum">
              <a:rPr lang="fr-FR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F2D8-40C6-4096-90DA-015239F978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01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1-Tous nos gypses sont plus légers que ceux dans les salines</a:t>
            </a:r>
          </a:p>
          <a:p>
            <a:r>
              <a:rPr lang="fr-FR" dirty="0"/>
              <a:t>2-forte pente Piedmont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Regression</a:t>
            </a:r>
            <a:r>
              <a:rPr lang="fr-FR" dirty="0"/>
              <a:t> coefficient for the </a:t>
            </a:r>
            <a:r>
              <a:rPr lang="fr-FR" dirty="0" err="1"/>
              <a:t>slopes</a:t>
            </a:r>
            <a:r>
              <a:rPr lang="fr-FR" dirty="0"/>
              <a:t>: r²=0,98</a:t>
            </a:r>
          </a:p>
          <a:p>
            <a:endParaRPr lang="fr-FR" dirty="0"/>
          </a:p>
          <a:p>
            <a:r>
              <a:rPr lang="fr-FR" dirty="0" err="1"/>
              <a:t>Typical</a:t>
            </a:r>
            <a:r>
              <a:rPr lang="fr-FR" baseline="0" dirty="0"/>
              <a:t> </a:t>
            </a:r>
            <a:r>
              <a:rPr lang="fr-FR" baseline="0" dirty="0" err="1"/>
              <a:t>slope</a:t>
            </a:r>
            <a:r>
              <a:rPr lang="fr-FR" baseline="0" dirty="0"/>
              <a:t>/Basin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2A73-CAF3-4FF9-AC88-F4D6A02B4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98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6788-0085-6B44-9E85-EBAC7737868F}" type="datetimeFigureOut">
              <a:rPr lang="en-US"/>
              <a:pPr/>
              <a:t>29/11/19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AEF8-03AF-E142-B0A5-E4D7254EB8BE}" type="slidenum">
              <a:rPr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4696" y="156912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Sr isotopes and </a:t>
            </a:r>
            <a:r>
              <a:rPr lang="fr-FR" dirty="0" err="1"/>
              <a:t>hydrological</a:t>
            </a:r>
            <a:r>
              <a:rPr lang="fr-FR" dirty="0"/>
              <a:t> balances in marginal basins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47E64C-736E-7E42-B068-50D8C281E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21238"/>
            <a:ext cx="6400800" cy="1046238"/>
          </a:xfrm>
        </p:spPr>
        <p:txBody>
          <a:bodyPr>
            <a:normAutofit/>
          </a:bodyPr>
          <a:lstStyle/>
          <a:p>
            <a:r>
              <a:rPr lang="fr-FR" sz="2400" dirty="0" err="1">
                <a:solidFill>
                  <a:schemeClr val="tx1"/>
                </a:solidFill>
              </a:rPr>
              <a:t>Universidad</a:t>
            </a:r>
            <a:r>
              <a:rPr lang="fr-FR" sz="2400" dirty="0">
                <a:solidFill>
                  <a:schemeClr val="tx1"/>
                </a:solidFill>
              </a:rPr>
              <a:t> de Salamanca</a:t>
            </a:r>
          </a:p>
          <a:p>
            <a:r>
              <a:rPr lang="fr-FR" sz="2400" dirty="0">
                <a:solidFill>
                  <a:schemeClr val="tx1"/>
                </a:solidFill>
              </a:rPr>
              <a:t>25</a:t>
            </a:r>
            <a:r>
              <a:rPr lang="fr-FR" sz="2400" baseline="30000" dirty="0">
                <a:solidFill>
                  <a:schemeClr val="tx1"/>
                </a:solidFill>
              </a:rPr>
              <a:t>th</a:t>
            </a:r>
            <a:r>
              <a:rPr lang="fr-FR" sz="2400" dirty="0">
                <a:solidFill>
                  <a:schemeClr val="tx1"/>
                </a:solidFill>
              </a:rPr>
              <a:t>-29</a:t>
            </a:r>
            <a:r>
              <a:rPr lang="fr-FR" sz="2400" baseline="30000" dirty="0">
                <a:solidFill>
                  <a:schemeClr val="tx1"/>
                </a:solidFill>
              </a:rPr>
              <a:t>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November</a:t>
            </a:r>
            <a:r>
              <a:rPr lang="fr-FR" sz="2400" dirty="0">
                <a:solidFill>
                  <a:schemeClr val="tx1"/>
                </a:solidFill>
              </a:rPr>
              <a:t>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65B03C-FB63-5F44-AE63-F24541AE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05" y="0"/>
            <a:ext cx="5483624" cy="1285740"/>
          </a:xfrm>
          <a:prstGeom prst="rect">
            <a:avLst/>
          </a:prstGeom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6828DE-FF4E-744D-AC5F-531C66E664FC}"/>
              </a:ext>
            </a:extLst>
          </p:cNvPr>
          <p:cNvSpPr txBox="1"/>
          <p:nvPr/>
        </p:nvSpPr>
        <p:spPr>
          <a:xfrm>
            <a:off x="2262267" y="6449567"/>
            <a:ext cx="446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4F81BD"/>
                </a:solidFill>
              </a:rPr>
              <a:t>Short Course 1 – Modern and Ancient </a:t>
            </a:r>
            <a:r>
              <a:rPr lang="fr-FR" dirty="0" err="1">
                <a:solidFill>
                  <a:srgbClr val="4F81BD"/>
                </a:solidFill>
              </a:rPr>
              <a:t>Oceans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4EDB62-8021-8540-A9CF-A87A1F5F2C72}"/>
              </a:ext>
            </a:extLst>
          </p:cNvPr>
          <p:cNvSpPr txBox="1"/>
          <p:nvPr/>
        </p:nvSpPr>
        <p:spPr>
          <a:xfrm>
            <a:off x="3604070" y="3416897"/>
            <a:ext cx="18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Vanni Aloisi - IPGP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73A492-E123-BF42-903E-611689E4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2273" cy="972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37E5F4-3CE8-6947-B44D-0F584FC04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567" y="0"/>
            <a:ext cx="1539433" cy="1022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BBF4B2-3889-DC4F-A8B5-A2E77FE4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38896"/>
            <a:ext cx="1313726" cy="59346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rgbClr val="00B050"/>
                </a:solidFill>
              </a:rPr>
              <a:t>Excercise</a:t>
            </a:r>
            <a:r>
              <a:rPr lang="fr-FR" sz="2000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FBDADA-C1AB-BE4E-B2B5-B41204372403}"/>
              </a:ext>
            </a:extLst>
          </p:cNvPr>
          <p:cNvSpPr txBox="1"/>
          <p:nvPr/>
        </p:nvSpPr>
        <p:spPr>
          <a:xfrm>
            <a:off x="1794075" y="204795"/>
            <a:ext cx="697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Simple Sr-isotope mass balance for the </a:t>
            </a:r>
            <a:r>
              <a:rPr lang="fr-FR" sz="2400" dirty="0" err="1"/>
              <a:t>Mediterranean</a:t>
            </a:r>
            <a:endParaRPr lang="fr-F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AE49EA-6BE5-0742-920A-1C5BA376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7" y="1261640"/>
            <a:ext cx="7945482" cy="50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7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A61CE6-31FA-324C-BA04-63E62D4E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38896"/>
            <a:ext cx="1313726" cy="59346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rgbClr val="00B050"/>
                </a:solidFill>
              </a:rPr>
              <a:t>Excercise</a:t>
            </a:r>
            <a:r>
              <a:rPr lang="fr-FR" sz="2000" dirty="0">
                <a:solidFill>
                  <a:srgbClr val="00B050"/>
                </a:solidFill>
              </a:rPr>
              <a:t> 2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9F5E8-4119-AC42-86A6-F374F2AFD304}"/>
                  </a:ext>
                </a:extLst>
              </p:cNvPr>
              <p:cNvSpPr txBox="1"/>
              <p:nvPr/>
            </p:nvSpPr>
            <p:spPr>
              <a:xfrm>
                <a:off x="2677585" y="1759052"/>
                <a:ext cx="4557145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87/86</m:t>
                        </m:r>
                      </m:sup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𝑀𝑒𝑑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𝐴𝑡𝑙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sup>
                        </m:sSubSup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87/86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𝑆𝑟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𝐴𝑡𝑙</m:t>
                                </m:r>
                              </m:sub>
                            </m:sSub>
                          </m:e>
                        </m:sPre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sup>
                        </m:sSubSup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sPre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87/86</m:t>
                        </m:r>
                      </m:sup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sPre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6A09F5E8-4119-AC42-86A6-F374F2AFD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85" y="1759052"/>
                <a:ext cx="4557145" cy="354584"/>
              </a:xfrm>
              <a:prstGeom prst="rect">
                <a:avLst/>
              </a:prstGeom>
              <a:blipFill>
                <a:blip r:embed="rId2"/>
                <a:stretch>
                  <a:fillRect l="-1111" t="-3571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095BB4-B1D3-394F-A264-A32BED4727E6}"/>
                  </a:ext>
                </a:extLst>
              </p:cNvPr>
              <p:cNvSpPr txBox="1"/>
              <p:nvPr/>
            </p:nvSpPr>
            <p:spPr>
              <a:xfrm>
                <a:off x="2677585" y="2350097"/>
                <a:ext cx="1496756" cy="29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𝐴𝑡𝑙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𝑆𝑟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𝑆𝑟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77095BB4-B1D3-394F-A264-A32BED472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85" y="2350097"/>
                <a:ext cx="1496756" cy="291490"/>
              </a:xfrm>
              <a:prstGeom prst="rect">
                <a:avLst/>
              </a:prstGeom>
              <a:blipFill>
                <a:blip r:embed="rId3"/>
                <a:stretch>
                  <a:fillRect l="-5042" r="-2521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991A81-AF0A-A64E-ACA2-587252B7E115}"/>
              </a:ext>
            </a:extLst>
          </p:cNvPr>
          <p:cNvSpPr txBox="1"/>
          <p:nvPr/>
        </p:nvSpPr>
        <p:spPr>
          <a:xfrm>
            <a:off x="1794075" y="193220"/>
            <a:ext cx="6970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Simple Sr-isotope mass balance for the </a:t>
            </a:r>
            <a:r>
              <a:rPr lang="fr-FR" sz="2400" dirty="0" err="1"/>
              <a:t>Mediterranean</a:t>
            </a:r>
            <a:endParaRPr lang="fr-FR" sz="2400" dirty="0"/>
          </a:p>
          <a:p>
            <a:r>
              <a:rPr lang="fr-FR" sz="2400" dirty="0" err="1"/>
              <a:t>using</a:t>
            </a:r>
            <a:r>
              <a:rPr lang="fr-FR" sz="2400" dirty="0"/>
              <a:t> water fractions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22FBA6-A065-1A46-B614-8F24DDA94676}"/>
              </a:ext>
            </a:extLst>
          </p:cNvPr>
          <p:cNvSpPr txBox="1"/>
          <p:nvPr/>
        </p:nvSpPr>
        <p:spPr>
          <a:xfrm>
            <a:off x="917296" y="2977271"/>
            <a:ext cx="122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Equations: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9F173C-DC0D-FD42-8FF4-E9989F48ED88}"/>
              </a:ext>
            </a:extLst>
          </p:cNvPr>
          <p:cNvSpPr/>
          <p:nvPr/>
        </p:nvSpPr>
        <p:spPr>
          <a:xfrm>
            <a:off x="2372811" y="1705575"/>
            <a:ext cx="304774" cy="291272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A0484F-CFBC-6C4B-BE54-5C43D7A262BF}"/>
                  </a:ext>
                </a:extLst>
              </p:cNvPr>
              <p:cNvSpPr txBox="1"/>
              <p:nvPr/>
            </p:nvSpPr>
            <p:spPr>
              <a:xfrm>
                <a:off x="2677585" y="2878048"/>
                <a:ext cx="3497689" cy="718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𝐴𝑡𝑙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𝑆𝑟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𝐴𝑡𝑙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𝐴𝑡𝑙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𝐴𝑡𝑙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DEA0484F-CFBC-6C4B-BE54-5C43D7A2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85" y="2878048"/>
                <a:ext cx="3497689" cy="718723"/>
              </a:xfrm>
              <a:prstGeom prst="rect">
                <a:avLst/>
              </a:prstGeom>
              <a:blipFill>
                <a:blip r:embed="rId4"/>
                <a:stretch>
                  <a:fillRect l="-1812" b="-87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CCCF92-4E63-7B43-8557-F5DF698C5361}"/>
                  </a:ext>
                </a:extLst>
              </p:cNvPr>
              <p:cNvSpPr txBox="1"/>
              <p:nvPr/>
            </p:nvSpPr>
            <p:spPr>
              <a:xfrm>
                <a:off x="2677585" y="3721558"/>
                <a:ext cx="3497689" cy="718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𝑆𝑟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𝐴𝑡𝑙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C3CCCF92-4E63-7B43-8557-F5DF698C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85" y="3721558"/>
                <a:ext cx="3497689" cy="718723"/>
              </a:xfrm>
              <a:prstGeom prst="rect">
                <a:avLst/>
              </a:prstGeom>
              <a:blipFill>
                <a:blip r:embed="rId5"/>
                <a:stretch>
                  <a:fillRect l="-1812" b="-68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C02432-BD32-004B-9237-A6E8B0E827BC}"/>
              </a:ext>
            </a:extLst>
          </p:cNvPr>
          <p:cNvSpPr txBox="1"/>
          <p:nvPr/>
        </p:nvSpPr>
        <p:spPr>
          <a:xfrm>
            <a:off x="1180618" y="5337355"/>
            <a:ext cx="357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[Sr]</a:t>
            </a:r>
            <a:r>
              <a:rPr lang="fr-FR" sz="2400" baseline="-25000" dirty="0" err="1"/>
              <a:t>Atl</a:t>
            </a:r>
            <a:r>
              <a:rPr lang="fr-FR" sz="2400" dirty="0"/>
              <a:t> = 90 * 10</a:t>
            </a:r>
            <a:r>
              <a:rPr lang="fr-FR" sz="2400" baseline="30000" dirty="0"/>
              <a:t>-6</a:t>
            </a:r>
            <a:r>
              <a:rPr lang="fr-FR" sz="2400" dirty="0"/>
              <a:t> mol litre</a:t>
            </a:r>
            <a:r>
              <a:rPr lang="fr-FR" sz="2400" baseline="30000" dirty="0"/>
              <a:t>-1</a:t>
            </a:r>
            <a:r>
              <a:rPr lang="fr-FR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3EC4C4-B4CE-9B4C-91B9-29D74D11D41D}"/>
              </a:ext>
            </a:extLst>
          </p:cNvPr>
          <p:cNvSpPr txBox="1"/>
          <p:nvPr/>
        </p:nvSpPr>
        <p:spPr>
          <a:xfrm>
            <a:off x="1180618" y="6041304"/>
            <a:ext cx="384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[Sr]</a:t>
            </a:r>
            <a:r>
              <a:rPr lang="fr-FR" sz="2400" baseline="-25000" dirty="0"/>
              <a:t>R</a:t>
            </a:r>
            <a:r>
              <a:rPr lang="fr-FR" sz="2400" dirty="0"/>
              <a:t> </a:t>
            </a:r>
            <a:r>
              <a:rPr lang="fr-FR" sz="2400"/>
              <a:t>= 1 -&gt; 5 </a:t>
            </a:r>
            <a:r>
              <a:rPr lang="fr-FR" sz="2400" dirty="0"/>
              <a:t>* 10</a:t>
            </a:r>
            <a:r>
              <a:rPr lang="fr-FR" sz="2400" baseline="30000" dirty="0"/>
              <a:t>-6</a:t>
            </a:r>
            <a:r>
              <a:rPr lang="fr-FR" sz="2400" dirty="0"/>
              <a:t> mol litre</a:t>
            </a:r>
            <a:r>
              <a:rPr lang="fr-FR" sz="2400" baseline="30000" dirty="0"/>
              <a:t>-1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453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49292B-B0DF-E845-A7E5-B3F49183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38896"/>
            <a:ext cx="1313726" cy="59346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rgbClr val="00B050"/>
                </a:solidFill>
              </a:rPr>
              <a:t>Excercise</a:t>
            </a:r>
            <a:r>
              <a:rPr lang="fr-FR" sz="2000" dirty="0">
                <a:solidFill>
                  <a:srgbClr val="00B050"/>
                </a:solidFill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4176AF-77F2-1E46-99E5-AF5FA78BB72C}"/>
              </a:ext>
            </a:extLst>
          </p:cNvPr>
          <p:cNvSpPr txBox="1"/>
          <p:nvPr/>
        </p:nvSpPr>
        <p:spPr>
          <a:xfrm>
            <a:off x="1794075" y="193220"/>
            <a:ext cx="6970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Simple Sr-isotope mass balance for the </a:t>
            </a:r>
            <a:r>
              <a:rPr lang="fr-FR" sz="2400" dirty="0" err="1"/>
              <a:t>Mediterranean</a:t>
            </a:r>
            <a:endParaRPr lang="fr-FR" sz="2400" dirty="0"/>
          </a:p>
          <a:p>
            <a:r>
              <a:rPr lang="fr-FR" sz="2400" dirty="0" err="1"/>
              <a:t>using</a:t>
            </a:r>
            <a:r>
              <a:rPr lang="fr-FR" sz="2400" dirty="0"/>
              <a:t> water fractions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1BCB18-4111-A440-A7AC-6FF8326F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74" y="1660357"/>
            <a:ext cx="7370179" cy="46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61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1FCC09-9F3B-3A42-B93D-2ED46960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" y="1518024"/>
            <a:ext cx="7814720" cy="49753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63F0DC-F962-2448-A635-86B30294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38896"/>
            <a:ext cx="1313726" cy="59346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rgbClr val="00B050"/>
                </a:solidFill>
              </a:rPr>
              <a:t>Excercise</a:t>
            </a:r>
            <a:r>
              <a:rPr lang="fr-FR" sz="2000" dirty="0">
                <a:solidFill>
                  <a:srgbClr val="00B050"/>
                </a:solidFill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54689-2DE8-5040-A851-A9E63FA7E4A7}"/>
              </a:ext>
            </a:extLst>
          </p:cNvPr>
          <p:cNvSpPr txBox="1"/>
          <p:nvPr/>
        </p:nvSpPr>
        <p:spPr>
          <a:xfrm>
            <a:off x="1794075" y="193220"/>
            <a:ext cx="6970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Simple Sr-isotope mass balance for the </a:t>
            </a:r>
            <a:r>
              <a:rPr lang="fr-FR" sz="2400" dirty="0" err="1"/>
              <a:t>Mediterranean</a:t>
            </a:r>
            <a:endParaRPr lang="fr-FR" sz="2400" dirty="0"/>
          </a:p>
          <a:p>
            <a:r>
              <a:rPr lang="fr-FR" sz="2400" dirty="0" err="1"/>
              <a:t>using</a:t>
            </a:r>
            <a:r>
              <a:rPr lang="fr-FR" sz="2400" dirty="0"/>
              <a:t> water fractions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162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D80DEF-33AB-824B-B102-56149493C252}"/>
              </a:ext>
            </a:extLst>
          </p:cNvPr>
          <p:cNvSpPr txBox="1"/>
          <p:nvPr/>
        </p:nvSpPr>
        <p:spPr>
          <a:xfrm>
            <a:off x="1006595" y="2245310"/>
            <a:ext cx="696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 </a:t>
            </a:r>
            <a:r>
              <a:rPr lang="fr-FR" sz="3200" dirty="0" err="1"/>
              <a:t>thick</a:t>
            </a:r>
            <a:r>
              <a:rPr lang="fr-FR" sz="3200" dirty="0"/>
              <a:t> and extensive </a:t>
            </a:r>
            <a:r>
              <a:rPr lang="fr-FR" sz="3200" dirty="0" err="1"/>
              <a:t>salt</a:t>
            </a:r>
            <a:r>
              <a:rPr lang="fr-FR" sz="3200" dirty="0"/>
              <a:t> </a:t>
            </a:r>
            <a:r>
              <a:rPr lang="fr-FR" sz="3200" dirty="0" err="1"/>
              <a:t>deposit</a:t>
            </a:r>
            <a:r>
              <a:rPr lang="fr-FR" sz="3200" dirty="0"/>
              <a:t>, </a:t>
            </a:r>
            <a:r>
              <a:rPr lang="fr-FR" sz="3200" dirty="0" err="1"/>
              <a:t>produced</a:t>
            </a:r>
            <a:r>
              <a:rPr lang="fr-FR" sz="3200" dirty="0"/>
              <a:t> by the </a:t>
            </a:r>
            <a:r>
              <a:rPr lang="fr-FR" sz="3200" dirty="0" err="1"/>
              <a:t>evaporation</a:t>
            </a:r>
            <a:r>
              <a:rPr lang="fr-FR" sz="3200" dirty="0"/>
              <a:t> of a large </a:t>
            </a:r>
            <a:r>
              <a:rPr lang="fr-FR" sz="3200" dirty="0" err="1"/>
              <a:t>hypersaline</a:t>
            </a:r>
            <a:r>
              <a:rPr lang="fr-FR" sz="3200" dirty="0"/>
              <a:t> </a:t>
            </a:r>
            <a:r>
              <a:rPr lang="fr-FR" sz="3200" dirty="0" err="1"/>
              <a:t>sea</a:t>
            </a:r>
            <a:r>
              <a:rPr lang="fr-FR" sz="32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C4DF27-83C3-AE40-9591-141DFD4DE695}"/>
              </a:ext>
            </a:extLst>
          </p:cNvPr>
          <p:cNvSpPr txBox="1"/>
          <p:nvPr/>
        </p:nvSpPr>
        <p:spPr>
          <a:xfrm>
            <a:off x="2008432" y="4433106"/>
            <a:ext cx="521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Dictiorary</a:t>
            </a:r>
            <a:r>
              <a:rPr lang="fr-FR" dirty="0"/>
              <a:t> of </a:t>
            </a:r>
            <a:r>
              <a:rPr lang="fr-FR" dirty="0" err="1"/>
              <a:t>Earth</a:t>
            </a:r>
            <a:r>
              <a:rPr lang="fr-FR" dirty="0"/>
              <a:t> Sciences, Oxford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Press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7C950C-8EB1-5642-9688-4940D084E897}"/>
              </a:ext>
            </a:extLst>
          </p:cNvPr>
          <p:cNvSpPr txBox="1"/>
          <p:nvPr/>
        </p:nvSpPr>
        <p:spPr>
          <a:xfrm>
            <a:off x="3308951" y="1164696"/>
            <a:ext cx="266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Saline Giant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222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BBEFDB-C007-AC4B-AD4E-C08DCC4C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38896"/>
            <a:ext cx="1313726" cy="59346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rgbClr val="00B050"/>
                </a:solidFill>
              </a:rPr>
              <a:t>Excercise</a:t>
            </a:r>
            <a:r>
              <a:rPr lang="fr-FR" sz="2000" dirty="0">
                <a:solidFill>
                  <a:srgbClr val="00B050"/>
                </a:solidFill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B62591-B00A-EF45-BD5B-C676B31E0347}"/>
              </a:ext>
            </a:extLst>
          </p:cNvPr>
          <p:cNvSpPr txBox="1"/>
          <p:nvPr/>
        </p:nvSpPr>
        <p:spPr>
          <a:xfrm>
            <a:off x="1794075" y="193220"/>
            <a:ext cx="7051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Steady</a:t>
            </a:r>
            <a:r>
              <a:rPr lang="fr-FR" sz="2400" dirty="0"/>
              <a:t> state box-model of water, </a:t>
            </a:r>
            <a:r>
              <a:rPr lang="fr-FR" sz="2400" dirty="0" err="1"/>
              <a:t>salt</a:t>
            </a:r>
            <a:r>
              <a:rPr lang="fr-FR" sz="2400" dirty="0"/>
              <a:t>, Sr and Sr-isotope</a:t>
            </a:r>
          </a:p>
          <a:p>
            <a:r>
              <a:rPr lang="fr-FR" sz="2400" dirty="0"/>
              <a:t>balances in the </a:t>
            </a:r>
            <a:r>
              <a:rPr lang="fr-FR" sz="2400" dirty="0" err="1"/>
              <a:t>Mediterranean</a:t>
            </a:r>
            <a:r>
              <a:rPr lang="fr-FR" sz="24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01C47A-6952-AC42-8117-A059B2AAD3A5}"/>
              </a:ext>
            </a:extLst>
          </p:cNvPr>
          <p:cNvSpPr/>
          <p:nvPr/>
        </p:nvSpPr>
        <p:spPr>
          <a:xfrm>
            <a:off x="3071560" y="3138618"/>
            <a:ext cx="28829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9AF8BD-66B4-9241-A765-ACAA78FE7B09}"/>
              </a:ext>
            </a:extLst>
          </p:cNvPr>
          <p:cNvSpPr txBox="1"/>
          <p:nvPr/>
        </p:nvSpPr>
        <p:spPr>
          <a:xfrm>
            <a:off x="3255710" y="3800898"/>
            <a:ext cx="272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Mediterranean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/>
              <a:t>S = ? g/litre</a:t>
            </a:r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F2EC0F-BEE5-0145-9E71-E1E4C215FC75}"/>
              </a:ext>
            </a:extLst>
          </p:cNvPr>
          <p:cNvCxnSpPr/>
          <p:nvPr/>
        </p:nvCxnSpPr>
        <p:spPr>
          <a:xfrm rot="10800000" flipV="1">
            <a:off x="6017960" y="2814768"/>
            <a:ext cx="368300" cy="273050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6A2821-74FB-AD40-AD8A-95D395B70F91}"/>
              </a:ext>
            </a:extLst>
          </p:cNvPr>
          <p:cNvCxnSpPr/>
          <p:nvPr/>
        </p:nvCxnSpPr>
        <p:spPr>
          <a:xfrm rot="5400000" flipH="1" flipV="1">
            <a:off x="4281235" y="2773493"/>
            <a:ext cx="463550" cy="1588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D5825E-85C2-EC47-BDCC-7F79A9CFA0D1}"/>
              </a:ext>
            </a:extLst>
          </p:cNvPr>
          <p:cNvCxnSpPr/>
          <p:nvPr/>
        </p:nvCxnSpPr>
        <p:spPr>
          <a:xfrm rot="10800000" flipV="1">
            <a:off x="2234989" y="3476058"/>
            <a:ext cx="517524" cy="1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75E989-776B-454F-9E3F-9DBC6440D96F}"/>
              </a:ext>
            </a:extLst>
          </p:cNvPr>
          <p:cNvCxnSpPr/>
          <p:nvPr/>
        </p:nvCxnSpPr>
        <p:spPr>
          <a:xfrm>
            <a:off x="2234989" y="3138618"/>
            <a:ext cx="517524" cy="1588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2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39E2C2-2176-9743-ACFF-B7CB662543F1}"/>
              </a:ext>
            </a:extLst>
          </p:cNvPr>
          <p:cNvSpPr txBox="1"/>
          <p:nvPr/>
        </p:nvSpPr>
        <p:spPr>
          <a:xfrm>
            <a:off x="4329282" y="2148018"/>
            <a:ext cx="38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E</a:t>
            </a:r>
          </a:p>
        </p:txBody>
      </p:sp>
      <p:sp>
        <p:nvSpPr>
          <p:cNvPr id="14" name="ZoneText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104F60-31ED-A54E-BE3C-0F72AA6A60FD}"/>
              </a:ext>
            </a:extLst>
          </p:cNvPr>
          <p:cNvSpPr txBox="1"/>
          <p:nvPr/>
        </p:nvSpPr>
        <p:spPr>
          <a:xfrm>
            <a:off x="570434" y="3006062"/>
            <a:ext cx="1380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8000"/>
                </a:solidFill>
              </a:rPr>
              <a:t>Atlantic</a:t>
            </a:r>
          </a:p>
          <a:p>
            <a:r>
              <a:rPr lang="fr-FR" dirty="0"/>
              <a:t>S = 35 g/litre</a:t>
            </a:r>
          </a:p>
        </p:txBody>
      </p:sp>
      <p:sp>
        <p:nvSpPr>
          <p:cNvPr id="15" name="ZoneTexte 3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3ECE5F-F951-0C45-BB65-F896E8BAC5CC}"/>
              </a:ext>
            </a:extLst>
          </p:cNvPr>
          <p:cNvSpPr txBox="1"/>
          <p:nvPr/>
        </p:nvSpPr>
        <p:spPr>
          <a:xfrm>
            <a:off x="6386260" y="2440058"/>
            <a:ext cx="395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R</a:t>
            </a:r>
          </a:p>
        </p:txBody>
      </p:sp>
      <p:sp>
        <p:nvSpPr>
          <p:cNvPr id="16" name="ZoneTexte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5CCBCA-AEDD-6949-B962-8F98B4A2B9E7}"/>
              </a:ext>
            </a:extLst>
          </p:cNvPr>
          <p:cNvSpPr txBox="1"/>
          <p:nvPr/>
        </p:nvSpPr>
        <p:spPr>
          <a:xfrm>
            <a:off x="2214802" y="2563618"/>
            <a:ext cx="460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IN</a:t>
            </a:r>
          </a:p>
        </p:txBody>
      </p:sp>
      <p:sp>
        <p:nvSpPr>
          <p:cNvPr id="17" name="ZoneText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671398-14C0-DA47-8474-5087A3DFB8B6}"/>
              </a:ext>
            </a:extLst>
          </p:cNvPr>
          <p:cNvSpPr txBox="1"/>
          <p:nvPr/>
        </p:nvSpPr>
        <p:spPr>
          <a:xfrm>
            <a:off x="2203628" y="3523100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OUT</a:t>
            </a:r>
          </a:p>
        </p:txBody>
      </p:sp>
      <p:sp>
        <p:nvSpPr>
          <p:cNvPr id="18" name="ZoneTexte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9A7831-D7B0-4D4D-99ED-3DC7A772E082}"/>
              </a:ext>
            </a:extLst>
          </p:cNvPr>
          <p:cNvSpPr txBox="1"/>
          <p:nvPr/>
        </p:nvSpPr>
        <p:spPr>
          <a:xfrm>
            <a:off x="2730231" y="3090730"/>
            <a:ext cx="30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g</a:t>
            </a: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500883-4526-D54D-9239-18580EE99CD2}"/>
              </a:ext>
            </a:extLst>
          </p:cNvPr>
          <p:cNvSpPr txBox="1"/>
          <p:nvPr/>
        </p:nvSpPr>
        <p:spPr>
          <a:xfrm>
            <a:off x="6699860" y="1908067"/>
            <a:ext cx="137929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/>
              <a:t>Rivers and</a:t>
            </a:r>
          </a:p>
          <a:p>
            <a:r>
              <a:rPr lang="fr-FR"/>
              <a:t>precipitation</a:t>
            </a:r>
          </a:p>
        </p:txBody>
      </p:sp>
      <p:sp>
        <p:nvSpPr>
          <p:cNvPr id="20" name="ZoneTexte 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08B0CB-B503-1844-838B-6CC2D17ABE1E}"/>
              </a:ext>
            </a:extLst>
          </p:cNvPr>
          <p:cNvSpPr txBox="1"/>
          <p:nvPr/>
        </p:nvSpPr>
        <p:spPr>
          <a:xfrm>
            <a:off x="3861860" y="1781775"/>
            <a:ext cx="13038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/>
              <a:t>Evaporation</a:t>
            </a:r>
          </a:p>
        </p:txBody>
      </p:sp>
      <p:sp>
        <p:nvSpPr>
          <p:cNvPr id="21" name="ZoneTexte 3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10B2DD-D1BC-2A42-BA8B-6D79AB153561}"/>
              </a:ext>
            </a:extLst>
          </p:cNvPr>
          <p:cNvSpPr txBox="1"/>
          <p:nvPr/>
        </p:nvSpPr>
        <p:spPr>
          <a:xfrm>
            <a:off x="1879414" y="1922300"/>
            <a:ext cx="106313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/>
              <a:t>Sill</a:t>
            </a:r>
          </a:p>
          <a:p>
            <a:pPr algn="ctr"/>
            <a:r>
              <a:rPr lang="fr-FR"/>
              <a:t>exchange</a:t>
            </a:r>
          </a:p>
        </p:txBody>
      </p:sp>
      <p:sp>
        <p:nvSpPr>
          <p:cNvPr id="22" name="ZoneTexte 3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94CEE2-BDEF-8044-923D-0268F1CC413B}"/>
              </a:ext>
            </a:extLst>
          </p:cNvPr>
          <p:cNvSpPr txBox="1"/>
          <p:nvPr/>
        </p:nvSpPr>
        <p:spPr>
          <a:xfrm>
            <a:off x="204821" y="5333546"/>
            <a:ext cx="4115594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Additional</a:t>
            </a:r>
            <a:r>
              <a:rPr lang="fr-FR" dirty="0">
                <a:solidFill>
                  <a:srgbClr val="008000"/>
                </a:solidFill>
              </a:rPr>
              <a:t> info</a:t>
            </a:r>
            <a:r>
              <a:rPr lang="fr-FR" dirty="0"/>
              <a:t>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fr-FR" dirty="0"/>
              <a:t> F</a:t>
            </a:r>
            <a:r>
              <a:rPr lang="fr-FR" baseline="-25000" dirty="0"/>
              <a:t>X</a:t>
            </a:r>
            <a:r>
              <a:rPr lang="fr-FR" dirty="0"/>
              <a:t>: water fluxes in m</a:t>
            </a:r>
            <a:r>
              <a:rPr lang="fr-FR" baseline="30000" dirty="0"/>
              <a:t>3</a:t>
            </a:r>
            <a:r>
              <a:rPr lang="fr-FR" dirty="0"/>
              <a:t>/s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fr-FR" dirty="0"/>
              <a:t> g: ex. </a:t>
            </a:r>
            <a:r>
              <a:rPr lang="fr-FR" dirty="0" err="1"/>
              <a:t>coeff</a:t>
            </a:r>
            <a:r>
              <a:rPr lang="fr-FR" dirty="0"/>
              <a:t> in m</a:t>
            </a:r>
            <a:r>
              <a:rPr lang="fr-FR" baseline="30000" dirty="0"/>
              <a:t>3</a:t>
            </a:r>
            <a:r>
              <a:rPr lang="fr-FR" dirty="0"/>
              <a:t>/s per unit of sal. </a:t>
            </a:r>
            <a:r>
              <a:rPr lang="fr-FR" dirty="0" err="1"/>
              <a:t>diff</a:t>
            </a:r>
            <a:r>
              <a:rPr lang="fr-FR" dirty="0"/>
              <a:t>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fr-FR" dirty="0"/>
              <a:t> assume </a:t>
            </a:r>
            <a:r>
              <a:rPr lang="fr-FR" dirty="0" err="1"/>
              <a:t>steady</a:t>
            </a:r>
            <a:r>
              <a:rPr lang="fr-FR" dirty="0"/>
              <a:t> state</a:t>
            </a:r>
          </a:p>
        </p:txBody>
      </p:sp>
      <p:sp>
        <p:nvSpPr>
          <p:cNvPr id="23" name="ZoneTexte 3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DFFFE1-1AF6-B14B-9024-A06BA791E0A5}"/>
              </a:ext>
            </a:extLst>
          </p:cNvPr>
          <p:cNvSpPr txBox="1"/>
          <p:nvPr/>
        </p:nvSpPr>
        <p:spPr>
          <a:xfrm>
            <a:off x="6229631" y="4244887"/>
            <a:ext cx="26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F</a:t>
            </a:r>
            <a:r>
              <a:rPr lang="fr-FR" baseline="-25000">
                <a:solidFill>
                  <a:srgbClr val="FF0000"/>
                </a:solidFill>
              </a:rPr>
              <a:t>E</a:t>
            </a:r>
            <a:r>
              <a:rPr lang="fr-FR">
                <a:solidFill>
                  <a:srgbClr val="FF0000"/>
                </a:solidFill>
              </a:rPr>
              <a:t> &gt; F</a:t>
            </a:r>
            <a:r>
              <a:rPr lang="fr-FR" baseline="-25000">
                <a:solidFill>
                  <a:srgbClr val="FF0000"/>
                </a:solidFill>
              </a:rPr>
              <a:t>R</a:t>
            </a:r>
            <a:r>
              <a:rPr lang="fr-FR"/>
              <a:t>: evaporative basin</a:t>
            </a:r>
          </a:p>
          <a:p>
            <a:r>
              <a:rPr lang="fr-FR">
                <a:solidFill>
                  <a:srgbClr val="FF0000"/>
                </a:solidFill>
              </a:rPr>
              <a:t>F</a:t>
            </a:r>
            <a:r>
              <a:rPr lang="fr-FR" baseline="-25000">
                <a:solidFill>
                  <a:srgbClr val="FF0000"/>
                </a:solidFill>
              </a:rPr>
              <a:t>E</a:t>
            </a:r>
            <a:r>
              <a:rPr lang="fr-FR">
                <a:solidFill>
                  <a:srgbClr val="FF0000"/>
                </a:solidFill>
              </a:rPr>
              <a:t> &lt; F</a:t>
            </a:r>
            <a:r>
              <a:rPr lang="fr-FR" baseline="-25000">
                <a:solidFill>
                  <a:srgbClr val="FF0000"/>
                </a:solidFill>
              </a:rPr>
              <a:t>R</a:t>
            </a:r>
            <a:r>
              <a:rPr lang="fr-FR"/>
              <a:t>: dilution basin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3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01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Evaporative</a:t>
            </a:r>
            <a:r>
              <a:rPr lang="fr-FR" dirty="0"/>
              <a:t> marginal basin (F</a:t>
            </a:r>
            <a:r>
              <a:rPr lang="fr-FR" baseline="-25000" dirty="0"/>
              <a:t>E</a:t>
            </a:r>
            <a:r>
              <a:rPr lang="fr-FR" dirty="0"/>
              <a:t> &gt; F</a:t>
            </a:r>
            <a:r>
              <a:rPr lang="fr-FR" baseline="-25000" dirty="0"/>
              <a:t>R</a:t>
            </a:r>
            <a:r>
              <a:rPr lang="fr-FR" dirty="0"/>
              <a:t>) :</a:t>
            </a:r>
            <a:br>
              <a:rPr lang="fr-FR" dirty="0"/>
            </a:br>
            <a:r>
              <a:rPr lang="fr-FR" u="sng" dirty="0"/>
              <a:t>water</a:t>
            </a:r>
            <a:r>
              <a:rPr lang="fr-FR" dirty="0"/>
              <a:t> and </a:t>
            </a:r>
            <a:r>
              <a:rPr lang="fr-FR" u="sng" dirty="0" err="1"/>
              <a:t>salt</a:t>
            </a:r>
            <a:r>
              <a:rPr lang="fr-FR" dirty="0"/>
              <a:t> balance </a:t>
            </a:r>
            <a:r>
              <a:rPr lang="fr-FR" dirty="0" err="1"/>
              <a:t>equations</a:t>
            </a:r>
            <a:endParaRPr lang="fr-FR" dirty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348682" y="3746800"/>
          <a:ext cx="2766112" cy="517388"/>
        </p:xfrm>
        <a:graphic>
          <a:graphicData uri="http://schemas.openxmlformats.org/presentationml/2006/ole">
            <p:oleObj spid="_x0000_s60461" name="Équation" r:id="rId3" imgW="8990476" imgH="1676190" progId="Equation.3">
              <p:embed/>
            </p:oleObj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1298883" y="2162517"/>
            <a:ext cx="307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8000"/>
                </a:solidFill>
              </a:rPr>
              <a:t>Water volume balance: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90920" y="2975465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8000"/>
                </a:solidFill>
              </a:rPr>
              <a:t>Salt mass balance (div V</a:t>
            </a:r>
            <a:r>
              <a:rPr lang="fr-FR" sz="2400" baseline="-25000" dirty="0">
                <a:solidFill>
                  <a:srgbClr val="008000"/>
                </a:solidFill>
              </a:rPr>
              <a:t>MED</a:t>
            </a:r>
            <a:r>
              <a:rPr lang="fr-FR" sz="2400" dirty="0">
                <a:solidFill>
                  <a:srgbClr val="008000"/>
                </a:solidFill>
              </a:rPr>
              <a:t>):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08295" y="3560491"/>
            <a:ext cx="267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>
                <a:solidFill>
                  <a:srgbClr val="FF0000"/>
                </a:solidFill>
              </a:rPr>
              <a:t>Density-driven</a:t>
            </a:r>
          </a:p>
          <a:p>
            <a:pPr algn="r"/>
            <a:r>
              <a:rPr lang="fr-FR" sz="2400">
                <a:solidFill>
                  <a:srgbClr val="FF0000"/>
                </a:solidFill>
              </a:rPr>
              <a:t>outgoing water flux</a:t>
            </a:r>
            <a:r>
              <a:rPr lang="fr-FR" sz="240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723793" y="5433087"/>
            <a:ext cx="469361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/>
              <a:t>Find </a:t>
            </a:r>
            <a:r>
              <a:rPr lang="fr-FR" sz="2400" u="sng"/>
              <a:t>analytical </a:t>
            </a:r>
            <a:r>
              <a:rPr lang="fr-FR" sz="2400"/>
              <a:t>solution for </a:t>
            </a:r>
            <a:r>
              <a:rPr lang="fr-FR" sz="2400" i="1"/>
              <a:t>S</a:t>
            </a:r>
            <a:r>
              <a:rPr lang="fr-FR" sz="2400" baseline="-25000"/>
              <a:t>med</a:t>
            </a:r>
            <a:r>
              <a:rPr lang="fr-FR" sz="2400"/>
              <a:t> with</a:t>
            </a:r>
          </a:p>
          <a:p>
            <a:pPr algn="ctr"/>
            <a:r>
              <a:rPr lang="fr-FR" sz="2400"/>
              <a:t>Mathematica </a:t>
            </a:r>
            <a:r>
              <a:rPr lang="fr-FR" sz="2400" i="1"/>
              <a:t>Solve </a:t>
            </a:r>
            <a:r>
              <a:rPr lang="fr-FR" sz="2400"/>
              <a:t>function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rot="16200000" flipH="1">
            <a:off x="5502726" y="4907602"/>
            <a:ext cx="646155" cy="1"/>
          </a:xfrm>
          <a:prstGeom prst="straightConnector1">
            <a:avLst/>
          </a:prstGeom>
          <a:ln w="88900">
            <a:solidFill>
              <a:schemeClr val="tx1">
                <a:alpha val="5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434610" y="5618735"/>
            <a:ext cx="906322" cy="725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2545531" y="5079466"/>
            <a:ext cx="427391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F</a:t>
            </a:r>
            <a:r>
              <a:rPr lang="fr-FR" sz="1600" baseline="-25000"/>
              <a:t>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710276" y="4949377"/>
            <a:ext cx="418339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F</a:t>
            </a:r>
            <a:r>
              <a:rPr lang="fr-FR" sz="1600" baseline="-25000"/>
              <a:t>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89169" y="5198167"/>
            <a:ext cx="486065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F</a:t>
            </a:r>
            <a:r>
              <a:rPr lang="fr-FR" sz="1600" baseline="-25000"/>
              <a:t>IN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53913" y="5787251"/>
            <a:ext cx="633961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F</a:t>
            </a:r>
            <a:r>
              <a:rPr lang="fr-FR" sz="1600" baseline="-25000"/>
              <a:t>OUT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 rot="5400000" flipH="1" flipV="1">
            <a:off x="1766245" y="5440288"/>
            <a:ext cx="243055" cy="4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rot="10800000" flipV="1">
            <a:off x="2352664" y="5412041"/>
            <a:ext cx="268757" cy="182239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10800000">
            <a:off x="876500" y="5811264"/>
            <a:ext cx="263134" cy="192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889034" y="5644669"/>
            <a:ext cx="250601" cy="1921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143707" y="5520416"/>
            <a:ext cx="340309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g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593727" y="5779034"/>
            <a:ext cx="689686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Med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56532" y="5538141"/>
            <a:ext cx="500936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Atl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24D090-A07D-5D42-92F1-16FA152AEC03}"/>
              </a:ext>
            </a:extLst>
          </p:cNvPr>
          <p:cNvSpPr txBox="1"/>
          <p:nvPr/>
        </p:nvSpPr>
        <p:spPr>
          <a:xfrm>
            <a:off x="4374853" y="2174045"/>
            <a:ext cx="25750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i="1" dirty="0"/>
              <a:t>F</a:t>
            </a:r>
            <a:r>
              <a:rPr lang="fr-FR" sz="2600" i="1" baseline="-25000" dirty="0"/>
              <a:t>IN</a:t>
            </a:r>
            <a:r>
              <a:rPr lang="fr-FR" sz="2600" i="1" dirty="0"/>
              <a:t> + F</a:t>
            </a:r>
            <a:r>
              <a:rPr lang="fr-FR" sz="2600" i="1" baseline="-25000" dirty="0"/>
              <a:t>R</a:t>
            </a:r>
            <a:r>
              <a:rPr lang="fr-FR" sz="2600" dirty="0"/>
              <a:t> = </a:t>
            </a:r>
            <a:r>
              <a:rPr lang="fr-FR" sz="2600" i="1" dirty="0"/>
              <a:t>F</a:t>
            </a:r>
            <a:r>
              <a:rPr lang="fr-FR" sz="2600" i="1" baseline="-25000" dirty="0"/>
              <a:t>E</a:t>
            </a:r>
            <a:r>
              <a:rPr lang="fr-FR" sz="2600" i="1" dirty="0"/>
              <a:t> + F</a:t>
            </a:r>
            <a:r>
              <a:rPr lang="fr-FR" sz="2600" i="1" baseline="-25000" dirty="0"/>
              <a:t>OUT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D96081-7AE4-844E-827D-E81884E41DE5}"/>
                  </a:ext>
                </a:extLst>
              </p:cNvPr>
              <p:cNvSpPr txBox="1"/>
              <p:nvPr/>
            </p:nvSpPr>
            <p:spPr>
              <a:xfrm>
                <a:off x="4258667" y="3006236"/>
                <a:ext cx="3225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𝐴𝑇𝐿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𝑀𝐸𝐷</m:t>
                          </m:r>
                        </m:sub>
                      </m:sSub>
                    </m:oMath>
                  </m:oMathPara>
                </a14:m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6="http://schemas.microsoft.com/office/drawing/2014/main" xmlns:mv="urn:schemas-microsoft-com:mac:vml" xmlns:a14="http://schemas.microsoft.com/office/drawing/2010/main" id="{03D96081-7AE4-844E-827D-E81884E41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67" y="3006236"/>
                <a:ext cx="3225948" cy="369332"/>
              </a:xfrm>
              <a:prstGeom prst="rect">
                <a:avLst/>
              </a:prstGeom>
              <a:blipFill>
                <a:blip r:embed="rId4"/>
                <a:stretch>
                  <a:fillRect l="-1176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24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01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Evaporative</a:t>
            </a:r>
            <a:r>
              <a:rPr lang="fr-FR" dirty="0"/>
              <a:t> marginal basin (F</a:t>
            </a:r>
            <a:r>
              <a:rPr lang="fr-FR" baseline="-25000" dirty="0"/>
              <a:t>E</a:t>
            </a:r>
            <a:r>
              <a:rPr lang="fr-FR" dirty="0"/>
              <a:t> &gt; F</a:t>
            </a:r>
            <a:r>
              <a:rPr lang="fr-FR" baseline="-25000" dirty="0"/>
              <a:t>R</a:t>
            </a:r>
            <a:r>
              <a:rPr lang="fr-FR" dirty="0"/>
              <a:t>) :</a:t>
            </a:r>
            <a:br>
              <a:rPr lang="fr-FR" dirty="0"/>
            </a:br>
            <a:r>
              <a:rPr lang="fr-FR" u="sng" dirty="0"/>
              <a:t>Sr</a:t>
            </a:r>
            <a:r>
              <a:rPr lang="fr-FR" dirty="0"/>
              <a:t> and </a:t>
            </a:r>
            <a:r>
              <a:rPr lang="fr-FR" u="sng" dirty="0"/>
              <a:t>Sr-isotope</a:t>
            </a:r>
            <a:r>
              <a:rPr lang="fr-FR" dirty="0"/>
              <a:t> balance </a:t>
            </a:r>
            <a:r>
              <a:rPr lang="fr-FR" dirty="0" err="1"/>
              <a:t>equations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71998" y="210147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8000"/>
                </a:solidFill>
              </a:rPr>
              <a:t>Sr (div V</a:t>
            </a:r>
            <a:r>
              <a:rPr lang="fr-FR" sz="2400" baseline="-25000" dirty="0">
                <a:solidFill>
                  <a:srgbClr val="008000"/>
                </a:solidFill>
              </a:rPr>
              <a:t>MED</a:t>
            </a:r>
            <a:r>
              <a:rPr lang="fr-FR" sz="2400" dirty="0">
                <a:solidFill>
                  <a:srgbClr val="008000"/>
                </a:solidFill>
              </a:rPr>
              <a:t>):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56532" y="3536719"/>
            <a:ext cx="396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8000"/>
                </a:solidFill>
              </a:rPr>
              <a:t>Sr-isotopes (div. [Sr]</a:t>
            </a:r>
            <a:r>
              <a:rPr lang="fr-FR" sz="2400" baseline="-25000" dirty="0">
                <a:solidFill>
                  <a:srgbClr val="008000"/>
                </a:solidFill>
              </a:rPr>
              <a:t>MED</a:t>
            </a:r>
            <a:r>
              <a:rPr lang="fr-FR" sz="2400" dirty="0">
                <a:solidFill>
                  <a:srgbClr val="008000"/>
                </a:solidFill>
              </a:rPr>
              <a:t>*V</a:t>
            </a:r>
            <a:r>
              <a:rPr lang="fr-FR" sz="2400" baseline="-25000" dirty="0">
                <a:solidFill>
                  <a:srgbClr val="008000"/>
                </a:solidFill>
              </a:rPr>
              <a:t>MED</a:t>
            </a:r>
            <a:r>
              <a:rPr lang="fr-FR" sz="2400" dirty="0">
                <a:solidFill>
                  <a:srgbClr val="008000"/>
                </a:solidFill>
              </a:rPr>
              <a:t>):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323055" y="5221055"/>
            <a:ext cx="549509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/>
              <a:t>Find</a:t>
            </a:r>
            <a:r>
              <a:rPr lang="fr-FR" sz="2400" dirty="0"/>
              <a:t> </a:t>
            </a:r>
            <a:r>
              <a:rPr lang="fr-FR" sz="2400" dirty="0" err="1"/>
              <a:t>analytical</a:t>
            </a:r>
            <a:r>
              <a:rPr lang="fr-FR" sz="2400" dirty="0"/>
              <a:t> solution for [Sr]</a:t>
            </a:r>
            <a:r>
              <a:rPr lang="fr-FR" sz="2400" baseline="-25000" dirty="0" err="1"/>
              <a:t>med</a:t>
            </a:r>
            <a:r>
              <a:rPr lang="fr-FR" sz="2400" dirty="0"/>
              <a:t> and</a:t>
            </a:r>
          </a:p>
          <a:p>
            <a:pPr algn="ctr"/>
            <a:r>
              <a:rPr lang="fr-FR" sz="2400" baseline="30000" dirty="0"/>
              <a:t>87/86</a:t>
            </a:r>
            <a:r>
              <a:rPr lang="fr-FR" sz="2400" dirty="0"/>
              <a:t>Sr</a:t>
            </a:r>
            <a:r>
              <a:rPr lang="fr-FR" sz="2400" baseline="-25000" dirty="0"/>
              <a:t>med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Mathematica</a:t>
            </a:r>
            <a:r>
              <a:rPr lang="fr-FR" sz="2400" dirty="0"/>
              <a:t> </a:t>
            </a:r>
            <a:r>
              <a:rPr lang="fr-FR" sz="2400" i="1" dirty="0" err="1"/>
              <a:t>Solve</a:t>
            </a:r>
            <a:r>
              <a:rPr lang="fr-FR" sz="2400" i="1" dirty="0"/>
              <a:t> </a:t>
            </a:r>
            <a:r>
              <a:rPr lang="fr-FR" sz="2400" dirty="0" err="1"/>
              <a:t>function</a:t>
            </a:r>
            <a:endParaRPr lang="fr-FR" sz="2400" dirty="0"/>
          </a:p>
        </p:txBody>
      </p:sp>
      <p:cxnSp>
        <p:nvCxnSpPr>
          <p:cNvPr id="40" name="Connecteur droit avec flèche 39"/>
          <p:cNvCxnSpPr/>
          <p:nvPr/>
        </p:nvCxnSpPr>
        <p:spPr>
          <a:xfrm rot="16200000" flipH="1">
            <a:off x="5502726" y="4695570"/>
            <a:ext cx="646155" cy="1"/>
          </a:xfrm>
          <a:prstGeom prst="straightConnector1">
            <a:avLst/>
          </a:prstGeom>
          <a:ln w="88900">
            <a:solidFill>
              <a:schemeClr val="tx1">
                <a:alpha val="5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434610" y="5406703"/>
            <a:ext cx="906322" cy="725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2545531" y="4867434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Sr</a:t>
            </a:r>
            <a:r>
              <a:rPr lang="fr-FR" sz="1600" baseline="-25000" dirty="0" err="1"/>
              <a:t>R</a:t>
            </a:r>
            <a:endParaRPr lang="fr-FR" sz="1600" baseline="-25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789169" y="4986135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Sr</a:t>
            </a:r>
            <a:r>
              <a:rPr lang="fr-FR" sz="1600" baseline="-25000" dirty="0" err="1"/>
              <a:t>IN</a:t>
            </a:r>
            <a:endParaRPr lang="fr-FR" sz="1600" baseline="-25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753913" y="5575219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Sr</a:t>
            </a:r>
            <a:r>
              <a:rPr lang="fr-FR" sz="1600" baseline="-25000" dirty="0" err="1"/>
              <a:t>OUT</a:t>
            </a:r>
            <a:endParaRPr lang="fr-FR" sz="1600" baseline="-25000" dirty="0"/>
          </a:p>
        </p:txBody>
      </p:sp>
      <p:cxnSp>
        <p:nvCxnSpPr>
          <p:cNvPr id="50" name="Connecteur droit avec flèche 49"/>
          <p:cNvCxnSpPr/>
          <p:nvPr/>
        </p:nvCxnSpPr>
        <p:spPr>
          <a:xfrm rot="10800000" flipV="1">
            <a:off x="2352664" y="5200009"/>
            <a:ext cx="268757" cy="182239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10800000">
            <a:off x="876500" y="5599232"/>
            <a:ext cx="263134" cy="192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889034" y="5432637"/>
            <a:ext cx="250601" cy="1921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143707" y="5308384"/>
            <a:ext cx="340309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g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593727" y="5567002"/>
            <a:ext cx="689686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Med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56532" y="5326109"/>
            <a:ext cx="500936" cy="40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Atl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86B4F8-4FAD-A14E-A23F-EB79AFBE8167}"/>
                  </a:ext>
                </a:extLst>
              </p:cNvPr>
              <p:cNvSpPr txBox="1"/>
              <p:nvPr/>
            </p:nvSpPr>
            <p:spPr>
              <a:xfrm>
                <a:off x="471998" y="2591717"/>
                <a:ext cx="5546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d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𝐴𝑡𝑙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d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d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𝑀𝑒𝑑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6="http://schemas.microsoft.com/office/drawing/2014/main" xmlns:mv="urn:schemas-microsoft-com:mac:vml" xmlns:a14="http://schemas.microsoft.com/office/drawing/2010/main" id="{DF86B4F8-4FAD-A14E-A23F-EB79AFBE8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98" y="2591717"/>
                <a:ext cx="5546198" cy="369332"/>
              </a:xfrm>
              <a:prstGeom prst="rect">
                <a:avLst/>
              </a:prstGeom>
              <a:blipFill>
                <a:blip r:embed="rId2"/>
                <a:stretch>
                  <a:fillRect t="-6897" b="-37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415F2D-335F-5245-95F1-B14E34BC8AF6}"/>
                  </a:ext>
                </a:extLst>
              </p:cNvPr>
              <p:cNvSpPr txBox="1"/>
              <p:nvPr/>
            </p:nvSpPr>
            <p:spPr>
              <a:xfrm>
                <a:off x="485088" y="4115265"/>
                <a:ext cx="8250784" cy="393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87/86</m:t>
                                  </m:r>
                                </m:sup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sPre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𝐴𝑡𝑙</m:t>
                              </m:r>
                            </m:sub>
                          </m:sSub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d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𝐴𝑡𝑙</m:t>
                          </m:r>
                        </m:sub>
                      </m:sSub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87/86</m:t>
                              </m:r>
                            </m:sup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sPre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d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87/86</m:t>
                                  </m:r>
                                </m:sup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𝑆𝑟</m:t>
                                  </m:r>
                                </m:e>
                              </m:sPre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𝑀𝑒𝑑</m:t>
                              </m:r>
                            </m:sub>
                          </m:sSub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d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𝑀𝑒𝑑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6="http://schemas.microsoft.com/office/drawing/2014/main" xmlns:mv="urn:schemas-microsoft-com:mac:vml" xmlns:a14="http://schemas.microsoft.com/office/drawing/2010/main" id="{52415F2D-335F-5245-95F1-B14E34BC8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8" y="4115265"/>
                <a:ext cx="8250784" cy="393954"/>
              </a:xfrm>
              <a:prstGeom prst="rect">
                <a:avLst/>
              </a:prstGeom>
              <a:blipFill>
                <a:blip r:embed="rId3"/>
                <a:stretch>
                  <a:fillRect t="-6452" b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00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Sal_hyd_Med.jpe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7" y="2205354"/>
            <a:ext cx="3814953" cy="35860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fr-FR" sz="3400"/>
              <a:t>Freshwater deficit and restriction control salinity of Mediterranean basin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413000"/>
            <a:ext cx="1504950" cy="29988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43150" y="2413000"/>
            <a:ext cx="1504950" cy="2998800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95400" y="1790184"/>
            <a:ext cx="2208758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Salinity</a:t>
            </a:r>
            <a:r>
              <a:rPr lang="fr-FR" sz="1600" dirty="0"/>
              <a:t> (g/litre) in</a:t>
            </a:r>
          </a:p>
          <a:p>
            <a:pPr algn="ctr"/>
            <a:r>
              <a:rPr lang="fr-FR" sz="1600" dirty="0"/>
              <a:t>modern </a:t>
            </a:r>
            <a:r>
              <a:rPr lang="fr-FR" sz="1600" dirty="0" err="1"/>
              <a:t>Mediterranean</a:t>
            </a:r>
            <a:r>
              <a:rPr lang="fr-FR" sz="1600" dirty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3245" y="5607190"/>
            <a:ext cx="2563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/>
              <a:t>Freshwater deficit F</a:t>
            </a:r>
            <a:r>
              <a:rPr lang="fr-FR" sz="1400" baseline="-25000"/>
              <a:t>E</a:t>
            </a:r>
            <a:r>
              <a:rPr lang="fr-FR" sz="1400"/>
              <a:t> - F</a:t>
            </a:r>
            <a:r>
              <a:rPr lang="fr-FR" sz="1400" baseline="-25000"/>
              <a:t>R</a:t>
            </a:r>
            <a:r>
              <a:rPr lang="fr-FR" sz="1400"/>
              <a:t> (m</a:t>
            </a:r>
            <a:r>
              <a:rPr lang="fr-FR" sz="1400" baseline="30000"/>
              <a:t>3</a:t>
            </a:r>
            <a:r>
              <a:rPr lang="fr-FR" sz="1400"/>
              <a:t>/yr)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74750" y="4363819"/>
            <a:ext cx="585667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rgbClr val="FF0000"/>
                </a:solidFill>
              </a:rPr>
              <a:t>F</a:t>
            </a:r>
            <a:r>
              <a:rPr lang="fr-FR" sz="1200" baseline="-25000">
                <a:solidFill>
                  <a:srgbClr val="FF0000"/>
                </a:solidFill>
              </a:rPr>
              <a:t>E</a:t>
            </a:r>
            <a:r>
              <a:rPr lang="fr-FR" sz="1200">
                <a:solidFill>
                  <a:srgbClr val="FF0000"/>
                </a:solidFill>
              </a:rPr>
              <a:t> &lt; F</a:t>
            </a:r>
            <a:r>
              <a:rPr lang="fr-FR" sz="1200" baseline="-25000">
                <a:solidFill>
                  <a:srgbClr val="FF0000"/>
                </a:solidFill>
              </a:rPr>
              <a:t>R</a:t>
            </a:r>
            <a:endParaRPr lang="fr-FR" sz="1200">
              <a:solidFill>
                <a:srgbClr val="FF0000"/>
              </a:solidFill>
            </a:endParaRPr>
          </a:p>
          <a:p>
            <a:r>
              <a:rPr lang="fr-FR" sz="1000"/>
              <a:t>dilution</a:t>
            </a:r>
          </a:p>
          <a:p>
            <a:r>
              <a:rPr lang="fr-FR" sz="1000"/>
              <a:t>basin</a:t>
            </a:r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843750" y="3899700"/>
            <a:ext cx="2998800" cy="1588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1723225" y="3864775"/>
            <a:ext cx="2998800" cy="952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187700" y="3397250"/>
            <a:ext cx="9525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342356" y="2997140"/>
            <a:ext cx="6078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000"/>
              <a:t>Modern</a:t>
            </a:r>
          </a:p>
          <a:p>
            <a:r>
              <a:rPr lang="fr-FR" sz="1000"/>
              <a:t>Med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84450" y="4363819"/>
            <a:ext cx="92027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FF0000"/>
                </a:solidFill>
              </a:rPr>
              <a:t>F</a:t>
            </a:r>
            <a:r>
              <a:rPr lang="fr-FR" sz="1200" baseline="-25000">
                <a:solidFill>
                  <a:srgbClr val="FF0000"/>
                </a:solidFill>
              </a:rPr>
              <a:t>E</a:t>
            </a:r>
            <a:r>
              <a:rPr lang="fr-FR" sz="1200">
                <a:solidFill>
                  <a:srgbClr val="FF0000"/>
                </a:solidFill>
              </a:rPr>
              <a:t> &gt; F</a:t>
            </a:r>
            <a:r>
              <a:rPr lang="fr-FR" sz="1200" baseline="-25000">
                <a:solidFill>
                  <a:srgbClr val="FF0000"/>
                </a:solidFill>
              </a:rPr>
              <a:t>R</a:t>
            </a:r>
            <a:endParaRPr lang="fr-FR" sz="1200">
              <a:solidFill>
                <a:srgbClr val="FF0000"/>
              </a:solidFill>
            </a:endParaRPr>
          </a:p>
          <a:p>
            <a:r>
              <a:rPr lang="fr-FR" sz="1000"/>
              <a:t>evaporative</a:t>
            </a:r>
          </a:p>
          <a:p>
            <a:r>
              <a:rPr lang="fr-FR" sz="1000"/>
              <a:t>basin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962915" y="3302000"/>
            <a:ext cx="224785" cy="103188"/>
          </a:xfrm>
          <a:prstGeom prst="straightConnector1">
            <a:avLst/>
          </a:prstGeom>
          <a:ln>
            <a:solidFill>
              <a:schemeClr val="tx1">
                <a:alpha val="52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Sal_hyd_Med_hi.jpe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1" y="2230754"/>
            <a:ext cx="3590085" cy="355019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293223" y="1816318"/>
            <a:ext cx="2273078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Salinity</a:t>
            </a:r>
            <a:r>
              <a:rPr lang="fr-FR" sz="1600" dirty="0"/>
              <a:t> (g/litre) in</a:t>
            </a:r>
          </a:p>
          <a:p>
            <a:pPr algn="ctr"/>
            <a:r>
              <a:rPr lang="fr-FR" sz="1600" dirty="0" err="1"/>
              <a:t>restricted</a:t>
            </a:r>
            <a:r>
              <a:rPr lang="fr-FR" sz="1600" dirty="0"/>
              <a:t> </a:t>
            </a:r>
            <a:r>
              <a:rPr lang="fr-FR" sz="1600" dirty="0" err="1"/>
              <a:t>mediterranean</a:t>
            </a:r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229723" y="5605770"/>
            <a:ext cx="2563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/>
              <a:t>Freshwater deficit F</a:t>
            </a:r>
            <a:r>
              <a:rPr lang="fr-FR" sz="1400" baseline="-25000"/>
              <a:t>E</a:t>
            </a:r>
            <a:r>
              <a:rPr lang="fr-FR" sz="1400"/>
              <a:t> - F</a:t>
            </a:r>
            <a:r>
              <a:rPr lang="fr-FR" sz="1400" baseline="-25000"/>
              <a:t>R</a:t>
            </a:r>
            <a:r>
              <a:rPr lang="fr-FR" sz="1400"/>
              <a:t> (m</a:t>
            </a:r>
            <a:r>
              <a:rPr lang="fr-FR" sz="1400" baseline="30000"/>
              <a:t>3</a:t>
            </a:r>
            <a:r>
              <a:rPr lang="fr-FR" sz="1400"/>
              <a:t>/yr)</a:t>
            </a:r>
          </a:p>
        </p:txBody>
      </p:sp>
      <p:cxnSp>
        <p:nvCxnSpPr>
          <p:cNvPr id="33" name="Connecteur droit 32"/>
          <p:cNvCxnSpPr/>
          <p:nvPr/>
        </p:nvCxnSpPr>
        <p:spPr>
          <a:xfrm rot="5400000">
            <a:off x="5869775" y="3902875"/>
            <a:ext cx="2998800" cy="952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orme libre 36"/>
          <p:cNvSpPr/>
          <p:nvPr/>
        </p:nvSpPr>
        <p:spPr>
          <a:xfrm>
            <a:off x="6502399" y="5054600"/>
            <a:ext cx="1473200" cy="385233"/>
          </a:xfrm>
          <a:custGeom>
            <a:avLst/>
            <a:gdLst>
              <a:gd name="connsiteX0" fmla="*/ 0 w 1473200"/>
              <a:gd name="connsiteY0" fmla="*/ 385233 h 385233"/>
              <a:gd name="connsiteX1" fmla="*/ 1473200 w 1473200"/>
              <a:gd name="connsiteY1" fmla="*/ 0 h 385233"/>
              <a:gd name="connsiteX2" fmla="*/ 1473200 w 1473200"/>
              <a:gd name="connsiteY2" fmla="*/ 381000 h 385233"/>
              <a:gd name="connsiteX3" fmla="*/ 0 w 1473200"/>
              <a:gd name="connsiteY3" fmla="*/ 385233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200" h="385233">
                <a:moveTo>
                  <a:pt x="0" y="385233"/>
                </a:moveTo>
                <a:lnTo>
                  <a:pt x="1473200" y="0"/>
                </a:lnTo>
                <a:lnTo>
                  <a:pt x="1473200" y="381000"/>
                </a:lnTo>
                <a:lnTo>
                  <a:pt x="0" y="385233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384798" y="336938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>
                <a:solidFill>
                  <a:srgbClr val="FF0000"/>
                </a:solidFill>
              </a:rPr>
              <a:t>gypsum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497884" y="5203679"/>
            <a:ext cx="487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>
                <a:solidFill>
                  <a:srgbClr val="FF0000"/>
                </a:solidFill>
              </a:rPr>
              <a:t>halite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02908" y="6419334"/>
            <a:ext cx="375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Solution independent of basin volume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F9F146-A736-3F42-B2DA-33C124189830}"/>
              </a:ext>
            </a:extLst>
          </p:cNvPr>
          <p:cNvSpPr/>
          <p:nvPr/>
        </p:nvSpPr>
        <p:spPr>
          <a:xfrm>
            <a:off x="6477000" y="2421467"/>
            <a:ext cx="1507067" cy="3014133"/>
          </a:xfrm>
          <a:custGeom>
            <a:avLst/>
            <a:gdLst>
              <a:gd name="connsiteX0" fmla="*/ 584200 w 1507067"/>
              <a:gd name="connsiteY0" fmla="*/ 0 h 3014133"/>
              <a:gd name="connsiteX1" fmla="*/ 0 w 1507067"/>
              <a:gd name="connsiteY1" fmla="*/ 3014133 h 3014133"/>
              <a:gd name="connsiteX2" fmla="*/ 1507067 w 1507067"/>
              <a:gd name="connsiteY2" fmla="*/ 2633133 h 3014133"/>
              <a:gd name="connsiteX3" fmla="*/ 1498600 w 1507067"/>
              <a:gd name="connsiteY3" fmla="*/ 0 h 3014133"/>
              <a:gd name="connsiteX4" fmla="*/ 584200 w 1507067"/>
              <a:gd name="connsiteY4" fmla="*/ 0 h 30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067" h="3014133">
                <a:moveTo>
                  <a:pt x="584200" y="0"/>
                </a:moveTo>
                <a:lnTo>
                  <a:pt x="0" y="3014133"/>
                </a:lnTo>
                <a:lnTo>
                  <a:pt x="1507067" y="2633133"/>
                </a:lnTo>
                <a:cubicBezTo>
                  <a:pt x="1504245" y="1755422"/>
                  <a:pt x="1501422" y="877711"/>
                  <a:pt x="1498600" y="0"/>
                </a:cubicBezTo>
                <a:lnTo>
                  <a:pt x="584200" y="0"/>
                </a:lnTo>
                <a:close/>
              </a:path>
            </a:pathLst>
          </a:custGeom>
          <a:solidFill>
            <a:schemeClr val="accent3">
              <a:alpha val="42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900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BBEFDB-C007-AC4B-AD4E-C08DCC4C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38896"/>
            <a:ext cx="1313726" cy="59346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rgbClr val="00B050"/>
                </a:solidFill>
              </a:rPr>
              <a:t>Excercise</a:t>
            </a:r>
            <a:r>
              <a:rPr lang="fr-FR" sz="2000" dirty="0">
                <a:solidFill>
                  <a:srgbClr val="00B050"/>
                </a:solidFill>
              </a:rPr>
              <a:t>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B62591-B00A-EF45-BD5B-C676B31E0347}"/>
              </a:ext>
            </a:extLst>
          </p:cNvPr>
          <p:cNvSpPr txBox="1"/>
          <p:nvPr/>
        </p:nvSpPr>
        <p:spPr>
          <a:xfrm>
            <a:off x="1469153" y="193220"/>
            <a:ext cx="7674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Non-steady</a:t>
            </a:r>
            <a:r>
              <a:rPr lang="fr-FR" sz="2400" dirty="0"/>
              <a:t> state box-model of water, </a:t>
            </a:r>
            <a:r>
              <a:rPr lang="fr-FR" sz="2400" dirty="0" err="1"/>
              <a:t>salt</a:t>
            </a:r>
            <a:r>
              <a:rPr lang="fr-FR" sz="2400" dirty="0"/>
              <a:t>, Sr and Sr-isotope</a:t>
            </a:r>
          </a:p>
          <a:p>
            <a:r>
              <a:rPr lang="fr-FR" sz="2400" dirty="0"/>
              <a:t>balances in the </a:t>
            </a:r>
            <a:r>
              <a:rPr lang="fr-FR" sz="2400" dirty="0" err="1"/>
              <a:t>Mediterranean</a:t>
            </a:r>
            <a:r>
              <a:rPr lang="fr-FR" sz="24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01C47A-6952-AC42-8117-A059B2AAD3A5}"/>
              </a:ext>
            </a:extLst>
          </p:cNvPr>
          <p:cNvSpPr/>
          <p:nvPr/>
        </p:nvSpPr>
        <p:spPr>
          <a:xfrm>
            <a:off x="3071560" y="3138618"/>
            <a:ext cx="28829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9AF8BD-66B4-9241-A765-ACAA78FE7B09}"/>
              </a:ext>
            </a:extLst>
          </p:cNvPr>
          <p:cNvSpPr txBox="1"/>
          <p:nvPr/>
        </p:nvSpPr>
        <p:spPr>
          <a:xfrm>
            <a:off x="3255710" y="3800898"/>
            <a:ext cx="272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Mediterranean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/>
              <a:t>S = ? g/litre</a:t>
            </a:r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F2EC0F-BEE5-0145-9E71-E1E4C215FC75}"/>
              </a:ext>
            </a:extLst>
          </p:cNvPr>
          <p:cNvCxnSpPr/>
          <p:nvPr/>
        </p:nvCxnSpPr>
        <p:spPr>
          <a:xfrm rot="10800000" flipV="1">
            <a:off x="6017960" y="2814768"/>
            <a:ext cx="368300" cy="273050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6A2821-74FB-AD40-AD8A-95D395B70F91}"/>
              </a:ext>
            </a:extLst>
          </p:cNvPr>
          <p:cNvCxnSpPr/>
          <p:nvPr/>
        </p:nvCxnSpPr>
        <p:spPr>
          <a:xfrm rot="5400000" flipH="1" flipV="1">
            <a:off x="4281235" y="2773493"/>
            <a:ext cx="463550" cy="1588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D5825E-85C2-EC47-BDCC-7F79A9CFA0D1}"/>
              </a:ext>
            </a:extLst>
          </p:cNvPr>
          <p:cNvCxnSpPr/>
          <p:nvPr/>
        </p:nvCxnSpPr>
        <p:spPr>
          <a:xfrm rot="10800000" flipV="1">
            <a:off x="2234989" y="3476058"/>
            <a:ext cx="517524" cy="1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75E989-776B-454F-9E3F-9DBC6440D96F}"/>
              </a:ext>
            </a:extLst>
          </p:cNvPr>
          <p:cNvCxnSpPr/>
          <p:nvPr/>
        </p:nvCxnSpPr>
        <p:spPr>
          <a:xfrm>
            <a:off x="2234989" y="3138618"/>
            <a:ext cx="517524" cy="1588"/>
          </a:xfrm>
          <a:prstGeom prst="straightConnector1">
            <a:avLst/>
          </a:prstGeom>
          <a:ln w="73025">
            <a:solidFill>
              <a:schemeClr val="tx1">
                <a:alpha val="57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2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39E2C2-2176-9743-ACFF-B7CB662543F1}"/>
              </a:ext>
            </a:extLst>
          </p:cNvPr>
          <p:cNvSpPr txBox="1"/>
          <p:nvPr/>
        </p:nvSpPr>
        <p:spPr>
          <a:xfrm>
            <a:off x="4329282" y="2148018"/>
            <a:ext cx="386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E</a:t>
            </a:r>
          </a:p>
        </p:txBody>
      </p:sp>
      <p:sp>
        <p:nvSpPr>
          <p:cNvPr id="14" name="ZoneText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104F60-31ED-A54E-BE3C-0F72AA6A60FD}"/>
              </a:ext>
            </a:extLst>
          </p:cNvPr>
          <p:cNvSpPr txBox="1"/>
          <p:nvPr/>
        </p:nvSpPr>
        <p:spPr>
          <a:xfrm>
            <a:off x="570434" y="3006062"/>
            <a:ext cx="1380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8000"/>
                </a:solidFill>
              </a:rPr>
              <a:t>Atlantic</a:t>
            </a:r>
          </a:p>
          <a:p>
            <a:r>
              <a:rPr lang="fr-FR" dirty="0"/>
              <a:t>S = 35 g/litre</a:t>
            </a:r>
          </a:p>
        </p:txBody>
      </p:sp>
      <p:sp>
        <p:nvSpPr>
          <p:cNvPr id="15" name="ZoneTexte 3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3ECE5F-F951-0C45-BB65-F896E8BAC5CC}"/>
              </a:ext>
            </a:extLst>
          </p:cNvPr>
          <p:cNvSpPr txBox="1"/>
          <p:nvPr/>
        </p:nvSpPr>
        <p:spPr>
          <a:xfrm>
            <a:off x="6386260" y="2440058"/>
            <a:ext cx="395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R</a:t>
            </a:r>
          </a:p>
        </p:txBody>
      </p:sp>
      <p:sp>
        <p:nvSpPr>
          <p:cNvPr id="16" name="ZoneTexte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5CCBCA-AEDD-6949-B962-8F98B4A2B9E7}"/>
              </a:ext>
            </a:extLst>
          </p:cNvPr>
          <p:cNvSpPr txBox="1"/>
          <p:nvPr/>
        </p:nvSpPr>
        <p:spPr>
          <a:xfrm>
            <a:off x="2214802" y="2563618"/>
            <a:ext cx="460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IN</a:t>
            </a:r>
          </a:p>
        </p:txBody>
      </p:sp>
      <p:sp>
        <p:nvSpPr>
          <p:cNvPr id="17" name="ZoneText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671398-14C0-DA47-8474-5087A3DFB8B6}"/>
              </a:ext>
            </a:extLst>
          </p:cNvPr>
          <p:cNvSpPr txBox="1"/>
          <p:nvPr/>
        </p:nvSpPr>
        <p:spPr>
          <a:xfrm>
            <a:off x="2203628" y="3523100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/>
              <a:t>F</a:t>
            </a:r>
            <a:r>
              <a:rPr lang="fr-FR" sz="2000" b="1" baseline="-25000"/>
              <a:t>OUT</a:t>
            </a:r>
          </a:p>
        </p:txBody>
      </p:sp>
      <p:sp>
        <p:nvSpPr>
          <p:cNvPr id="18" name="ZoneTexte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9A7831-D7B0-4D4D-99ED-3DC7A772E082}"/>
              </a:ext>
            </a:extLst>
          </p:cNvPr>
          <p:cNvSpPr txBox="1"/>
          <p:nvPr/>
        </p:nvSpPr>
        <p:spPr>
          <a:xfrm>
            <a:off x="2730231" y="3090730"/>
            <a:ext cx="30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g</a:t>
            </a: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500883-4526-D54D-9239-18580EE99CD2}"/>
              </a:ext>
            </a:extLst>
          </p:cNvPr>
          <p:cNvSpPr txBox="1"/>
          <p:nvPr/>
        </p:nvSpPr>
        <p:spPr>
          <a:xfrm>
            <a:off x="6699860" y="1908067"/>
            <a:ext cx="137929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/>
              <a:t>Rivers and</a:t>
            </a:r>
          </a:p>
          <a:p>
            <a:r>
              <a:rPr lang="fr-FR"/>
              <a:t>precipitation</a:t>
            </a:r>
          </a:p>
        </p:txBody>
      </p:sp>
      <p:sp>
        <p:nvSpPr>
          <p:cNvPr id="20" name="ZoneTexte 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08B0CB-B503-1844-838B-6CC2D17ABE1E}"/>
              </a:ext>
            </a:extLst>
          </p:cNvPr>
          <p:cNvSpPr txBox="1"/>
          <p:nvPr/>
        </p:nvSpPr>
        <p:spPr>
          <a:xfrm>
            <a:off x="3861860" y="1781775"/>
            <a:ext cx="13038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/>
              <a:t>Evaporation</a:t>
            </a:r>
          </a:p>
        </p:txBody>
      </p:sp>
      <p:sp>
        <p:nvSpPr>
          <p:cNvPr id="21" name="ZoneTexte 3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10B2DD-D1BC-2A42-BA8B-6D79AB153561}"/>
              </a:ext>
            </a:extLst>
          </p:cNvPr>
          <p:cNvSpPr txBox="1"/>
          <p:nvPr/>
        </p:nvSpPr>
        <p:spPr>
          <a:xfrm>
            <a:off x="1879414" y="1922300"/>
            <a:ext cx="106313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/>
              <a:t>Sill</a:t>
            </a:r>
          </a:p>
          <a:p>
            <a:pPr algn="ctr"/>
            <a:r>
              <a:rPr lang="fr-FR"/>
              <a:t>exchange</a:t>
            </a:r>
          </a:p>
        </p:txBody>
      </p:sp>
      <p:sp>
        <p:nvSpPr>
          <p:cNvPr id="22" name="ZoneTexte 3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94CEE2-BDEF-8044-923D-0268F1CC413B}"/>
              </a:ext>
            </a:extLst>
          </p:cNvPr>
          <p:cNvSpPr txBox="1"/>
          <p:nvPr/>
        </p:nvSpPr>
        <p:spPr>
          <a:xfrm>
            <a:off x="204821" y="5333546"/>
            <a:ext cx="4115594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Additional</a:t>
            </a:r>
            <a:r>
              <a:rPr lang="fr-FR" dirty="0">
                <a:solidFill>
                  <a:srgbClr val="008000"/>
                </a:solidFill>
              </a:rPr>
              <a:t> info</a:t>
            </a:r>
            <a:r>
              <a:rPr lang="fr-FR" dirty="0"/>
              <a:t>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fr-FR" dirty="0"/>
              <a:t> F</a:t>
            </a:r>
            <a:r>
              <a:rPr lang="fr-FR" baseline="-25000" dirty="0"/>
              <a:t>X</a:t>
            </a:r>
            <a:r>
              <a:rPr lang="fr-FR" dirty="0"/>
              <a:t>: water fluxes in m</a:t>
            </a:r>
            <a:r>
              <a:rPr lang="fr-FR" baseline="30000" dirty="0"/>
              <a:t>3</a:t>
            </a:r>
            <a:r>
              <a:rPr lang="fr-FR" dirty="0"/>
              <a:t>/s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fr-FR" dirty="0"/>
              <a:t> g: ex. </a:t>
            </a:r>
            <a:r>
              <a:rPr lang="fr-FR" dirty="0" err="1"/>
              <a:t>coeff</a:t>
            </a:r>
            <a:r>
              <a:rPr lang="fr-FR" dirty="0"/>
              <a:t> in m</a:t>
            </a:r>
            <a:r>
              <a:rPr lang="fr-FR" baseline="30000" dirty="0"/>
              <a:t>3</a:t>
            </a:r>
            <a:r>
              <a:rPr lang="fr-FR" dirty="0"/>
              <a:t>/s per unit of sal. </a:t>
            </a:r>
            <a:r>
              <a:rPr lang="fr-FR" dirty="0" err="1"/>
              <a:t>diff</a:t>
            </a:r>
            <a:r>
              <a:rPr lang="fr-FR" dirty="0"/>
              <a:t>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fr-FR" dirty="0"/>
              <a:t> assume </a:t>
            </a:r>
            <a:r>
              <a:rPr lang="fr-FR" dirty="0" err="1"/>
              <a:t>steady</a:t>
            </a:r>
            <a:r>
              <a:rPr lang="fr-FR" dirty="0"/>
              <a:t> state</a:t>
            </a:r>
          </a:p>
        </p:txBody>
      </p:sp>
      <p:sp>
        <p:nvSpPr>
          <p:cNvPr id="23" name="ZoneTexte 3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DFFFE1-1AF6-B14B-9024-A06BA791E0A5}"/>
              </a:ext>
            </a:extLst>
          </p:cNvPr>
          <p:cNvSpPr txBox="1"/>
          <p:nvPr/>
        </p:nvSpPr>
        <p:spPr>
          <a:xfrm>
            <a:off x="6229631" y="4244887"/>
            <a:ext cx="26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F</a:t>
            </a:r>
            <a:r>
              <a:rPr lang="fr-FR" baseline="-25000">
                <a:solidFill>
                  <a:srgbClr val="FF0000"/>
                </a:solidFill>
              </a:rPr>
              <a:t>E</a:t>
            </a:r>
            <a:r>
              <a:rPr lang="fr-FR">
                <a:solidFill>
                  <a:srgbClr val="FF0000"/>
                </a:solidFill>
              </a:rPr>
              <a:t> &gt; F</a:t>
            </a:r>
            <a:r>
              <a:rPr lang="fr-FR" baseline="-25000">
                <a:solidFill>
                  <a:srgbClr val="FF0000"/>
                </a:solidFill>
              </a:rPr>
              <a:t>R</a:t>
            </a:r>
            <a:r>
              <a:rPr lang="fr-FR"/>
              <a:t>: evaporative basin</a:t>
            </a:r>
          </a:p>
          <a:p>
            <a:r>
              <a:rPr lang="fr-FR">
                <a:solidFill>
                  <a:srgbClr val="FF0000"/>
                </a:solidFill>
              </a:rPr>
              <a:t>F</a:t>
            </a:r>
            <a:r>
              <a:rPr lang="fr-FR" baseline="-25000">
                <a:solidFill>
                  <a:srgbClr val="FF0000"/>
                </a:solidFill>
              </a:rPr>
              <a:t>E</a:t>
            </a:r>
            <a:r>
              <a:rPr lang="fr-FR">
                <a:solidFill>
                  <a:srgbClr val="FF0000"/>
                </a:solidFill>
              </a:rPr>
              <a:t> &lt; F</a:t>
            </a:r>
            <a:r>
              <a:rPr lang="fr-FR" baseline="-25000">
                <a:solidFill>
                  <a:srgbClr val="FF0000"/>
                </a:solidFill>
              </a:rPr>
              <a:t>R</a:t>
            </a:r>
            <a:r>
              <a:rPr lang="fr-FR"/>
              <a:t>: dilution basin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3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D80DEF-33AB-824B-B102-56149493C252}"/>
              </a:ext>
            </a:extLst>
          </p:cNvPr>
          <p:cNvSpPr txBox="1"/>
          <p:nvPr/>
        </p:nvSpPr>
        <p:spPr>
          <a:xfrm>
            <a:off x="1006595" y="2245310"/>
            <a:ext cx="696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 </a:t>
            </a:r>
            <a:r>
              <a:rPr lang="fr-FR" sz="3200" dirty="0" err="1"/>
              <a:t>thick</a:t>
            </a:r>
            <a:r>
              <a:rPr lang="fr-FR" sz="3200" dirty="0"/>
              <a:t> and extensive </a:t>
            </a:r>
            <a:r>
              <a:rPr lang="fr-FR" sz="3200" dirty="0" err="1"/>
              <a:t>salt</a:t>
            </a:r>
            <a:r>
              <a:rPr lang="fr-FR" sz="3200" dirty="0"/>
              <a:t> </a:t>
            </a:r>
            <a:r>
              <a:rPr lang="fr-FR" sz="3200" dirty="0" err="1"/>
              <a:t>deposit</a:t>
            </a:r>
            <a:r>
              <a:rPr lang="fr-FR" sz="3200" dirty="0"/>
              <a:t>, </a:t>
            </a:r>
            <a:r>
              <a:rPr lang="fr-FR" sz="3200" dirty="0" err="1"/>
              <a:t>produced</a:t>
            </a:r>
            <a:r>
              <a:rPr lang="fr-FR" sz="3200" dirty="0"/>
              <a:t> by the </a:t>
            </a:r>
            <a:r>
              <a:rPr lang="fr-FR" sz="3200" dirty="0" err="1"/>
              <a:t>evaporation</a:t>
            </a:r>
            <a:r>
              <a:rPr lang="fr-FR" sz="3200" dirty="0"/>
              <a:t> of a large </a:t>
            </a:r>
            <a:r>
              <a:rPr lang="fr-FR" sz="3200" dirty="0" err="1"/>
              <a:t>hypersaline</a:t>
            </a:r>
            <a:r>
              <a:rPr lang="fr-FR" sz="3200" dirty="0"/>
              <a:t> </a:t>
            </a:r>
            <a:r>
              <a:rPr lang="fr-FR" sz="3200" dirty="0" err="1"/>
              <a:t>sea</a:t>
            </a:r>
            <a:r>
              <a:rPr lang="fr-FR" sz="32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C4DF27-83C3-AE40-9591-141DFD4DE695}"/>
              </a:ext>
            </a:extLst>
          </p:cNvPr>
          <p:cNvSpPr txBox="1"/>
          <p:nvPr/>
        </p:nvSpPr>
        <p:spPr>
          <a:xfrm>
            <a:off x="2008432" y="4433106"/>
            <a:ext cx="521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Dictiorary</a:t>
            </a:r>
            <a:r>
              <a:rPr lang="fr-FR" dirty="0"/>
              <a:t> of </a:t>
            </a:r>
            <a:r>
              <a:rPr lang="fr-FR" dirty="0" err="1"/>
              <a:t>Earth</a:t>
            </a:r>
            <a:r>
              <a:rPr lang="fr-FR" dirty="0"/>
              <a:t> Sciences, Oxford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Press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7C950C-8EB1-5642-9688-4940D084E897}"/>
              </a:ext>
            </a:extLst>
          </p:cNvPr>
          <p:cNvSpPr txBox="1"/>
          <p:nvPr/>
        </p:nvSpPr>
        <p:spPr>
          <a:xfrm>
            <a:off x="3308951" y="1164696"/>
            <a:ext cx="266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Saline Giant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4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9-11-08 at 10.02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29" y="862497"/>
            <a:ext cx="7942161" cy="5133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FDBFF5-F773-F340-A7BA-87D94C7FE959}"/>
              </a:ext>
            </a:extLst>
          </p:cNvPr>
          <p:cNvSpPr txBox="1"/>
          <p:nvPr/>
        </p:nvSpPr>
        <p:spPr>
          <a:xfrm>
            <a:off x="2824222" y="305672"/>
            <a:ext cx="343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MSC Sr-isotope record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1C263F-B39B-2E47-B1BB-D3B6457932D0}"/>
              </a:ext>
            </a:extLst>
          </p:cNvPr>
          <p:cNvSpPr txBox="1"/>
          <p:nvPr/>
        </p:nvSpPr>
        <p:spPr>
          <a:xfrm>
            <a:off x="7002683" y="6433852"/>
            <a:ext cx="176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Roveri</a:t>
            </a:r>
            <a:r>
              <a:rPr lang="fr-FR" sz="1600" dirty="0"/>
              <a:t> et al. (2014)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44500" y="4478861"/>
            <a:ext cx="3039533" cy="1473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907710" y="5673870"/>
            <a:ext cx="173977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EVAPORITES (3km)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68400" y="-64596"/>
            <a:ext cx="7671133" cy="108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2800" dirty="0">
                <a:solidFill>
                  <a:srgbClr val="000000"/>
                </a:solidFill>
              </a:rPr>
              <a:t>Hydrology of Messisnian margianl basins (ESR 6)</a:t>
            </a:r>
            <a:endParaRPr kumimoji="0" lang="fr-FR" sz="28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766" y="4641782"/>
            <a:ext cx="2963331" cy="19287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  <a:buClr>
                <a:srgbClr val="FF0000"/>
              </a:buClr>
              <a:buFont typeface="Arial"/>
              <a:buChar char="•"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dirty="0"/>
              <a:t>Age : Messinien (5.9 – 5.33 Ma)</a:t>
            </a:r>
          </a:p>
          <a:p>
            <a:pPr>
              <a:lnSpc>
                <a:spcPts val="2420"/>
              </a:lnSpc>
              <a:buClr>
                <a:srgbClr val="FF0000"/>
              </a:buClr>
              <a:buFont typeface="Arial"/>
              <a:buChar char="•"/>
            </a:pPr>
            <a:r>
              <a:rPr lang="fr-FR" sz="1600" dirty="0"/>
              <a:t> Echange Altantique-Med.</a:t>
            </a:r>
          </a:p>
          <a:p>
            <a:pPr>
              <a:lnSpc>
                <a:spcPts val="2420"/>
              </a:lnSpc>
              <a:buClr>
                <a:srgbClr val="FF0000"/>
              </a:buClr>
              <a:buFont typeface="Arial"/>
              <a:buChar char="•"/>
            </a:pPr>
            <a:r>
              <a:rPr lang="fr-FR" sz="1600" dirty="0"/>
              <a:t> 1M km</a:t>
            </a:r>
            <a:r>
              <a:rPr lang="fr-FR" sz="1600" baseline="30000" dirty="0"/>
              <a:t>3</a:t>
            </a:r>
            <a:r>
              <a:rPr lang="fr-FR" sz="1600" dirty="0"/>
              <a:t> sulfates, halite.. </a:t>
            </a:r>
          </a:p>
          <a:p>
            <a:pPr marL="1588">
              <a:lnSpc>
                <a:spcPts val="2420"/>
              </a:lnSpc>
              <a:buClr>
                <a:srgbClr val="FF0000"/>
              </a:buClr>
              <a:buFont typeface="Arial"/>
              <a:buChar char="•"/>
            </a:pPr>
            <a:r>
              <a:rPr lang="fr-FR" sz="1600" dirty="0"/>
              <a:t> 40 ans de recherches</a:t>
            </a:r>
          </a:p>
          <a:p>
            <a:pPr marL="93663" indent="-93663">
              <a:lnSpc>
                <a:spcPts val="2420"/>
              </a:lnSpc>
              <a:buClr>
                <a:srgbClr val="FF0000"/>
              </a:buClr>
              <a:buFont typeface="Arial"/>
              <a:buChar char="•"/>
            </a:pPr>
            <a:r>
              <a:rPr lang="fr-FR" sz="1600" dirty="0"/>
              <a:t> + 1800 publications</a:t>
            </a:r>
          </a:p>
          <a:p>
            <a:pPr marL="93663" indent="-93663">
              <a:lnSpc>
                <a:spcPts val="2420"/>
              </a:lnSpc>
              <a:buClr>
                <a:srgbClr val="FF0000"/>
              </a:buClr>
              <a:buFont typeface="Arial"/>
              <a:buChar char="•"/>
            </a:pPr>
            <a:r>
              <a:rPr lang="fr-FR" sz="1600" dirty="0">
                <a:solidFill>
                  <a:srgbClr val="E46C0A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</a:rPr>
              <a:t>Quoi de neuf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12748" y="4713290"/>
            <a:ext cx="1145660" cy="111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75270" y="4602004"/>
            <a:ext cx="1302779" cy="3338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rgbClr val="000000"/>
                </a:solidFill>
              </a:rPr>
              <a:t> toit des évaporites</a:t>
            </a:r>
          </a:p>
        </p:txBody>
      </p:sp>
      <p:pic>
        <p:nvPicPr>
          <p:cNvPr id="29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96" y="824648"/>
            <a:ext cx="8550804" cy="492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598798" y="4494137"/>
            <a:ext cx="8008094" cy="215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vena_gesso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6" y="4579393"/>
            <a:ext cx="3062024" cy="1965819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38" name="ZoneTexte 37"/>
          <p:cNvSpPr txBox="1"/>
          <p:nvPr/>
        </p:nvSpPr>
        <p:spPr>
          <a:xfrm>
            <a:off x="631676" y="6259392"/>
            <a:ext cx="24178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Vena de gesso: gypsum-marl cycles</a:t>
            </a:r>
          </a:p>
        </p:txBody>
      </p:sp>
      <p:grpSp>
        <p:nvGrpSpPr>
          <p:cNvPr id="2" name="Grouper 49"/>
          <p:cNvGrpSpPr/>
          <p:nvPr/>
        </p:nvGrpSpPr>
        <p:grpSpPr>
          <a:xfrm>
            <a:off x="5912373" y="4534587"/>
            <a:ext cx="2919745" cy="2026774"/>
            <a:chOff x="5873889" y="4534587"/>
            <a:chExt cx="2919745" cy="2026774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873889" y="4579245"/>
              <a:ext cx="2842776" cy="1949783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47" name="Rectangle 46"/>
            <p:cNvSpPr/>
            <p:nvPr/>
          </p:nvSpPr>
          <p:spPr>
            <a:xfrm>
              <a:off x="8505003" y="4534587"/>
              <a:ext cx="288631" cy="2026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48"/>
            <p:cNvCxnSpPr/>
            <p:nvPr/>
          </p:nvCxnSpPr>
          <p:spPr>
            <a:xfrm rot="5400000">
              <a:off x="7520477" y="5551180"/>
              <a:ext cx="195622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1520125" y="1137796"/>
            <a:ext cx="865557" cy="27699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Piemont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386019" y="1295596"/>
            <a:ext cx="692715" cy="1475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 flipH="1" flipV="1">
            <a:off x="3320370" y="3070441"/>
            <a:ext cx="834129" cy="6709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424503" y="3837126"/>
            <a:ext cx="978506" cy="27699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Caltanissetta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475218" y="1617306"/>
            <a:ext cx="1143472" cy="27699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Vena del Gesso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rot="10800000">
            <a:off x="3564468" y="1405468"/>
            <a:ext cx="910751" cy="2156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Image 53" descr="Cristallo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943" y="4579483"/>
            <a:ext cx="2111940" cy="1956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ZoneTexte 55"/>
          <p:cNvSpPr txBox="1"/>
          <p:nvPr/>
        </p:nvSpPr>
        <p:spPr>
          <a:xfrm>
            <a:off x="3765383" y="6245032"/>
            <a:ext cx="12511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Selenite gypsum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164472" y="6237087"/>
            <a:ext cx="13530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Hydrological cycle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163735" y="5342467"/>
            <a:ext cx="597094" cy="2484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46800" rIns="72000" bIns="46800" rtlCol="0">
            <a:spAutoFit/>
          </a:bodyPr>
          <a:lstStyle/>
          <a:p>
            <a:r>
              <a:rPr lang="fr-FR" sz="1000"/>
              <a:t>exchange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209366" y="5317065"/>
            <a:ext cx="628377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evaporation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856485" y="4582712"/>
            <a:ext cx="663681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precipitation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8191483" y="5168894"/>
            <a:ext cx="28728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rivers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849533" y="5791196"/>
            <a:ext cx="842145" cy="15388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000">
                <a:solidFill>
                  <a:srgbClr val="FF0000"/>
                </a:solidFill>
              </a:rPr>
              <a:t>Marginal basin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43233" y="5109633"/>
            <a:ext cx="630767" cy="11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656525" y="2221530"/>
            <a:ext cx="100717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Sorbas, Nijar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 rot="16200000" flipH="1">
            <a:off x="995364" y="2687638"/>
            <a:ext cx="554567" cy="2423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5398085" y="4119206"/>
            <a:ext cx="5878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Crete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7684085" y="3767837"/>
            <a:ext cx="8164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Pissouri</a:t>
            </a:r>
          </a:p>
        </p:txBody>
      </p:sp>
      <p:cxnSp>
        <p:nvCxnSpPr>
          <p:cNvPr id="78" name="Connecteur droit avec flèche 77"/>
          <p:cNvCxnSpPr/>
          <p:nvPr/>
        </p:nvCxnSpPr>
        <p:spPr>
          <a:xfrm rot="10800000">
            <a:off x="7175501" y="3522134"/>
            <a:ext cx="503769" cy="2497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>
            <a:stCxn id="76" idx="0"/>
          </p:cNvCxnSpPr>
          <p:nvPr/>
        </p:nvCxnSpPr>
        <p:spPr>
          <a:xfrm rot="5400000" flipH="1" flipV="1">
            <a:off x="5402853" y="3718157"/>
            <a:ext cx="690206" cy="1118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541950" y="4599508"/>
            <a:ext cx="1305127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fr-FR">
                <a:solidFill>
                  <a:srgbClr val="FF0000"/>
                </a:solidFill>
              </a:rPr>
              <a:t>isotopes</a:t>
            </a:r>
          </a:p>
          <a:p>
            <a:pPr algn="r"/>
            <a:r>
              <a:rPr lang="fr-FR">
                <a:solidFill>
                  <a:srgbClr val="FF0000"/>
                </a:solidFill>
              </a:rPr>
              <a:t>CaSO</a:t>
            </a:r>
            <a:r>
              <a:rPr lang="fr-FR" baseline="-25000">
                <a:solidFill>
                  <a:srgbClr val="FF0000"/>
                </a:solidFill>
              </a:rPr>
              <a:t>4</a:t>
            </a:r>
            <a:r>
              <a:rPr lang="fr-FR">
                <a:solidFill>
                  <a:srgbClr val="FF0000"/>
                </a:solidFill>
              </a:rPr>
              <a:t>.2H</a:t>
            </a:r>
            <a:r>
              <a:rPr lang="fr-FR" baseline="-25000">
                <a:solidFill>
                  <a:srgbClr val="FF0000"/>
                </a:solidFill>
              </a:rPr>
              <a:t>2</a:t>
            </a:r>
            <a:r>
              <a:rPr lang="fr-FR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93" name="Connecteur droit avec flèche 92"/>
          <p:cNvCxnSpPr/>
          <p:nvPr/>
        </p:nvCxnSpPr>
        <p:spPr>
          <a:xfrm flipV="1">
            <a:off x="1399180" y="5654307"/>
            <a:ext cx="796456" cy="588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952589" y="4622271"/>
            <a:ext cx="8517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Isotopes</a:t>
            </a:r>
          </a:p>
          <a:p>
            <a:pPr algn="ctr"/>
            <a:r>
              <a:rPr lang="fr-FR" sz="1200" dirty="0"/>
              <a:t>de l’eau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4592" y="4604342"/>
            <a:ext cx="899627" cy="529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79872" y="4639623"/>
            <a:ext cx="10559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CLIMATE</a:t>
            </a:r>
          </a:p>
        </p:txBody>
      </p:sp>
      <p:pic>
        <p:nvPicPr>
          <p:cNvPr id="44" name="Image 43" descr="saltgiant_min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98" y="73824"/>
            <a:ext cx="1326327" cy="773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40794C-54C0-744F-8E3D-A456C825E633}"/>
              </a:ext>
            </a:extLst>
          </p:cNvPr>
          <p:cNvSpPr txBox="1">
            <a:spLocks/>
          </p:cNvSpPr>
          <p:nvPr/>
        </p:nvSpPr>
        <p:spPr>
          <a:xfrm>
            <a:off x="628650" y="319456"/>
            <a:ext cx="7886700" cy="468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The classical evaporitic sequence: a question of salinity</a:t>
            </a: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21" y="873164"/>
            <a:ext cx="7824196" cy="4859083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D9B1A5-DF38-AF41-96BD-7ABDAC5F85DE}"/>
              </a:ext>
            </a:extLst>
          </p:cNvPr>
          <p:cNvSpPr txBox="1"/>
          <p:nvPr/>
        </p:nvSpPr>
        <p:spPr>
          <a:xfrm>
            <a:off x="6228300" y="5700898"/>
            <a:ext cx="2439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Rouchy</a:t>
            </a:r>
            <a:r>
              <a:rPr lang="fr-FR" sz="1400" i="1" dirty="0"/>
              <a:t> et Blanc-</a:t>
            </a:r>
            <a:r>
              <a:rPr lang="fr-FR" sz="1400" i="1" dirty="0" err="1"/>
              <a:t>Valleron</a:t>
            </a:r>
            <a:r>
              <a:rPr lang="fr-FR" sz="1400" i="1" dirty="0"/>
              <a:t>, 2006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777825" y="5055586"/>
            <a:ext cx="1028611" cy="282573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0" rIns="36000" bIns="36000" rtlCol="0">
            <a:spAutoFit/>
          </a:bodyPr>
          <a:lstStyle/>
          <a:p>
            <a:r>
              <a:rPr lang="fr-FR" sz="1600"/>
              <a:t>Seawater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55496" y="5078851"/>
            <a:ext cx="1136573" cy="282573"/>
          </a:xfrm>
          <a:prstGeom prst="rect">
            <a:avLst/>
          </a:prstGeom>
          <a:solidFill>
            <a:schemeClr val="bg1"/>
          </a:solidFill>
        </p:spPr>
        <p:txBody>
          <a:bodyPr wrap="none" tIns="0" rIns="36000" bIns="36000" rtlCol="0">
            <a:spAutoFit/>
          </a:bodyPr>
          <a:lstStyle/>
          <a:p>
            <a:r>
              <a:rPr lang="fr-FR" sz="1600"/>
              <a:t>Gypsum ppt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81249" y="5093580"/>
            <a:ext cx="1254952" cy="260762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0" rIns="216000" bIns="14400" rtlCol="0">
            <a:spAutoFit/>
          </a:bodyPr>
          <a:lstStyle/>
          <a:p>
            <a:r>
              <a:rPr lang="fr-FR" sz="1600"/>
              <a:t>Halite ppt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29102" y="5099656"/>
            <a:ext cx="1442955" cy="260762"/>
          </a:xfrm>
          <a:prstGeom prst="rect">
            <a:avLst/>
          </a:prstGeom>
          <a:solidFill>
            <a:schemeClr val="bg1"/>
          </a:solidFill>
        </p:spPr>
        <p:txBody>
          <a:bodyPr wrap="none" lIns="324000" tIns="0" rIns="216000" bIns="14400" rtlCol="0">
            <a:spAutoFit/>
          </a:bodyPr>
          <a:lstStyle/>
          <a:p>
            <a:r>
              <a:rPr lang="fr-FR" sz="1600"/>
              <a:t>K, Mg salts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32270" y="1057302"/>
            <a:ext cx="863376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36000" rtlCol="0">
            <a:spAutoFit/>
          </a:bodyPr>
          <a:lstStyle/>
          <a:p>
            <a:r>
              <a:rPr lang="fr-FR" sz="1400">
                <a:solidFill>
                  <a:srgbClr val="008000"/>
                </a:solidFill>
              </a:rPr>
              <a:t>evaporated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27518" y="1067275"/>
            <a:ext cx="863376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36000" rtlCol="0">
            <a:spAutoFit/>
          </a:bodyPr>
          <a:lstStyle/>
          <a:p>
            <a:r>
              <a:rPr lang="fr-FR" sz="1400">
                <a:solidFill>
                  <a:srgbClr val="008000"/>
                </a:solidFill>
              </a:rPr>
              <a:t>evaporated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20113" y="1057302"/>
            <a:ext cx="863376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36000" rtlCol="0">
            <a:spAutoFit/>
          </a:bodyPr>
          <a:lstStyle/>
          <a:p>
            <a:r>
              <a:rPr lang="fr-FR" sz="1400">
                <a:solidFill>
                  <a:srgbClr val="008000"/>
                </a:solidFill>
              </a:rPr>
              <a:t>evaporated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64448" y="5485628"/>
            <a:ext cx="1549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1000 m water column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7916487" y="3257678"/>
            <a:ext cx="91307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fr-FR" sz="1200"/>
              <a:t>of evaporites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331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F6BA12-48F4-4191-939B-F9CC415A9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0" t="31550" r="62884" b="6400"/>
          <a:stretch/>
        </p:blipFill>
        <p:spPr>
          <a:xfrm>
            <a:off x="150158" y="795526"/>
            <a:ext cx="8466982" cy="58078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29C9BE-C2C8-43B6-B75C-C5530FFE66EE}"/>
              </a:ext>
            </a:extLst>
          </p:cNvPr>
          <p:cNvSpPr txBox="1"/>
          <p:nvPr/>
        </p:nvSpPr>
        <p:spPr>
          <a:xfrm>
            <a:off x="4739880" y="5041900"/>
            <a:ext cx="2385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Gadugi" panose="020B0502040204020203" pitchFamily="34" charset="0"/>
                <a:cs typeface="Calibri"/>
              </a:rPr>
              <a:t>Costanzo et al 2019</a:t>
            </a:r>
          </a:p>
        </p:txBody>
      </p:sp>
      <p:grpSp>
        <p:nvGrpSpPr>
          <p:cNvPr id="2" name="Grouper 11"/>
          <p:cNvGrpSpPr/>
          <p:nvPr/>
        </p:nvGrpSpPr>
        <p:grpSpPr>
          <a:xfrm>
            <a:off x="6327434" y="1360378"/>
            <a:ext cx="2043354" cy="1983440"/>
            <a:chOff x="143464" y="99116"/>
            <a:chExt cx="2043354" cy="1983440"/>
          </a:xfrm>
        </p:grpSpPr>
        <p:pic>
          <p:nvPicPr>
            <p:cNvPr id="7" name="Image 6" descr="geant salifere.png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021162-B322-4C73-BBDF-BDBC63C81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6495" t="7059" r="33882" b="-7059"/>
            <a:stretch/>
          </p:blipFill>
          <p:spPr>
            <a:xfrm>
              <a:off x="143464" y="99117"/>
              <a:ext cx="1728192" cy="1983439"/>
            </a:xfrm>
            <a:prstGeom prst="rect">
              <a:avLst/>
            </a:prstGeom>
          </p:spPr>
        </p:pic>
        <p:sp>
          <p:nvSpPr>
            <p:cNvPr id="8" name="Étoile à 5 branches 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522904-CD62-47DC-AA10-6503063F049C}"/>
                </a:ext>
              </a:extLst>
            </p:cNvPr>
            <p:cNvSpPr/>
            <p:nvPr/>
          </p:nvSpPr>
          <p:spPr>
            <a:xfrm>
              <a:off x="629518" y="99116"/>
              <a:ext cx="108012" cy="14401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Étoile à 5 branches 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C2B0B7-4FD0-4995-89EA-6A2B4BC7FA25}"/>
                </a:ext>
              </a:extLst>
            </p:cNvPr>
            <p:cNvSpPr/>
            <p:nvPr/>
          </p:nvSpPr>
          <p:spPr>
            <a:xfrm>
              <a:off x="1191332" y="795526"/>
              <a:ext cx="108012" cy="14401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15006D-652B-4276-A0D3-EC8287192F4A}"/>
                </a:ext>
              </a:extLst>
            </p:cNvPr>
            <p:cNvSpPr txBox="1"/>
            <p:nvPr/>
          </p:nvSpPr>
          <p:spPr>
            <a:xfrm>
              <a:off x="1055392" y="1009061"/>
              <a:ext cx="1131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Calabria</a:t>
              </a:r>
              <a:endPara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95934A-B428-47AC-B843-3E150198B78D}"/>
                </a:ext>
              </a:extLst>
            </p:cNvPr>
            <p:cNvSpPr txBox="1"/>
            <p:nvPr/>
          </p:nvSpPr>
          <p:spPr>
            <a:xfrm>
              <a:off x="190221" y="214909"/>
              <a:ext cx="1109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Piedmont 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05CEFA-7CCE-4759-B582-52AA7A4A712C}"/>
              </a:ext>
            </a:extLst>
          </p:cNvPr>
          <p:cNvSpPr/>
          <p:nvPr/>
        </p:nvSpPr>
        <p:spPr>
          <a:xfrm>
            <a:off x="316359" y="200055"/>
            <a:ext cx="85112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Calibri"/>
                <a:ea typeface="Gadugi" panose="020B0502040204020203" pitchFamily="34" charset="0"/>
                <a:cs typeface="Calibri"/>
              </a:rPr>
              <a:t>“Low salinity” Primary Lower Gypsum : fluid inclusion data</a:t>
            </a:r>
            <a:endParaRPr lang="fr-FR" sz="2600" dirty="0">
              <a:latin typeface="Calibri"/>
              <a:ea typeface="Gadugi" panose="020B05020402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84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187" y="779463"/>
            <a:ext cx="8796337" cy="5881619"/>
          </a:xfrm>
        </p:spPr>
      </p:pic>
      <p:sp>
        <p:nvSpPr>
          <p:cNvPr id="10" name="ZoneTexte 9"/>
          <p:cNvSpPr txBox="1"/>
          <p:nvPr/>
        </p:nvSpPr>
        <p:spPr>
          <a:xfrm>
            <a:off x="7300912" y="5884826"/>
            <a:ext cx="15668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/>
              </a:rPr>
              <a:t>δ</a:t>
            </a:r>
            <a:r>
              <a:rPr lang="fr-FR" sz="2400" b="1" baseline="30000" dirty="0"/>
              <a:t>18</a:t>
            </a:r>
            <a:r>
              <a:rPr lang="fr-FR" sz="2400" b="1" dirty="0"/>
              <a:t>O </a:t>
            </a:r>
            <a:r>
              <a:rPr lang="fr-FR" sz="1200" b="1" dirty="0"/>
              <a:t>(‰ SMOW)</a:t>
            </a:r>
            <a:endParaRPr lang="en-US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23875" y="902846"/>
            <a:ext cx="15144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/>
              </a:rPr>
              <a:t>δ</a:t>
            </a:r>
            <a:r>
              <a:rPr lang="fr-FR" sz="2400" b="1" dirty="0"/>
              <a:t>D </a:t>
            </a:r>
            <a:r>
              <a:rPr lang="fr-FR" sz="1200" b="1" dirty="0"/>
              <a:t>(</a:t>
            </a:r>
            <a:r>
              <a:rPr lang="fr-FR" sz="1200" b="1" dirty="0">
                <a:latin typeface="Calibri"/>
              </a:rPr>
              <a:t>‰ SMOW)</a:t>
            </a:r>
            <a:endParaRPr lang="en-US" sz="12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953" y="1551922"/>
            <a:ext cx="118035" cy="1180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412776"/>
            <a:ext cx="118035" cy="1180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1196752"/>
            <a:ext cx="118035" cy="1180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196752"/>
            <a:ext cx="118035" cy="11803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1124744"/>
            <a:ext cx="118035" cy="11803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074411" y="1264305"/>
            <a:ext cx="12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Modern</a:t>
            </a:r>
          </a:p>
          <a:p>
            <a:r>
              <a:rPr lang="fr-FR" sz="1400" dirty="0"/>
              <a:t>salina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70534A-4CEF-6244-8963-15F6C2FF8308}"/>
              </a:ext>
            </a:extLst>
          </p:cNvPr>
          <p:cNvSpPr txBox="1">
            <a:spLocks/>
          </p:cNvSpPr>
          <p:nvPr/>
        </p:nvSpPr>
        <p:spPr>
          <a:xfrm>
            <a:off x="628650" y="319456"/>
            <a:ext cx="7886700" cy="468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Dilution with continental waters versus evaporation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6559550" y="1312333"/>
            <a:ext cx="1136650" cy="54821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20014834">
            <a:off x="6471107" y="1267882"/>
            <a:ext cx="106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evaporation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26174" y="2730500"/>
            <a:ext cx="1251979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286110" y="2000250"/>
            <a:ext cx="1251979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327523" y="4051300"/>
            <a:ext cx="1251979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rot="10800000" flipV="1">
            <a:off x="3838574" y="3282950"/>
            <a:ext cx="2012950" cy="181610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19054592">
            <a:off x="3621221" y="3907794"/>
            <a:ext cx="2307805" cy="261610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r>
              <a:rPr lang="fr-FR" sz="1400"/>
              <a:t>dilution with continental H</a:t>
            </a:r>
            <a:r>
              <a:rPr lang="fr-FR" sz="1400" baseline="-25000"/>
              <a:t>2</a:t>
            </a:r>
            <a:r>
              <a:rPr lang="fr-FR" sz="1400"/>
              <a:t>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74195" y="1860550"/>
            <a:ext cx="1251979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240830" y="2685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Piemonte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300912" y="2105005"/>
            <a:ext cx="138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6600"/>
                </a:solidFill>
              </a:rPr>
              <a:t>Caltanissetta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5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6F9A40-3D99-7A4B-A8D6-3B723890F099}"/>
              </a:ext>
            </a:extLst>
          </p:cNvPr>
          <p:cNvSpPr txBox="1">
            <a:spLocks/>
          </p:cNvSpPr>
          <p:nvPr/>
        </p:nvSpPr>
        <p:spPr>
          <a:xfrm>
            <a:off x="628650" y="319456"/>
            <a:ext cx="7886700" cy="468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Découplage salinité/concentration de calcium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13955" y="6505240"/>
            <a:ext cx="9701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00" i="1" dirty="0">
                <a:solidFill>
                  <a:schemeClr val="accent1"/>
                </a:solidFill>
              </a:rPr>
              <a:t>Conclusions</a:t>
            </a:r>
            <a:endParaRPr lang="en-US" sz="1300" i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0000"/>
          <a:stretch/>
        </p:blipFill>
        <p:spPr>
          <a:xfrm>
            <a:off x="1274762" y="1714245"/>
            <a:ext cx="6586538" cy="461608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17" y="1337945"/>
            <a:ext cx="7886700" cy="701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Hypothèse pour expliquer la faible salinité dans les bassins marginaux lors du dépôt des gypses 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7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7551FD-0A40-704D-9A92-AE732C91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1" y="138896"/>
            <a:ext cx="1313726" cy="59346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solidFill>
                  <a:srgbClr val="00B050"/>
                </a:solidFill>
              </a:rPr>
              <a:t>Excercise</a:t>
            </a:r>
            <a:r>
              <a:rPr lang="fr-FR" sz="2000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E4788A-D772-A84B-B398-FABC590CDC6F}"/>
              </a:ext>
            </a:extLst>
          </p:cNvPr>
          <p:cNvSpPr txBox="1"/>
          <p:nvPr/>
        </p:nvSpPr>
        <p:spPr>
          <a:xfrm>
            <a:off x="1794075" y="204795"/>
            <a:ext cx="697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Simple Sr-isotope mass balance for the </a:t>
            </a:r>
            <a:r>
              <a:rPr lang="fr-FR" sz="2400" dirty="0" err="1"/>
              <a:t>Mediterranean</a:t>
            </a: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79BC4D-C621-AA44-9E1A-19235907703D}"/>
              </a:ext>
            </a:extLst>
          </p:cNvPr>
          <p:cNvSpPr txBox="1"/>
          <p:nvPr/>
        </p:nvSpPr>
        <p:spPr>
          <a:xfrm>
            <a:off x="961389" y="1310517"/>
            <a:ext cx="122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Equations: 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6FB120-41EE-B44D-9EE1-749D03540B8C}"/>
              </a:ext>
            </a:extLst>
          </p:cNvPr>
          <p:cNvSpPr/>
          <p:nvPr/>
        </p:nvSpPr>
        <p:spPr>
          <a:xfrm>
            <a:off x="2338086" y="964796"/>
            <a:ext cx="304774" cy="106077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87808D-A410-674C-BCA0-9330CEE3CDED}"/>
                  </a:ext>
                </a:extLst>
              </p:cNvPr>
              <p:cNvSpPr txBox="1"/>
              <p:nvPr/>
            </p:nvSpPr>
            <p:spPr>
              <a:xfrm>
                <a:off x="2795247" y="1047448"/>
                <a:ext cx="4557145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87/86</m:t>
                        </m:r>
                      </m:sup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𝑀𝑒𝑑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𝐴𝑡𝑙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sup>
                        </m:sSubSup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87/86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𝑆𝑟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𝐴𝑡𝑙</m:t>
                                </m:r>
                              </m:sub>
                            </m:sSub>
                          </m:e>
                        </m:sPre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sup>
                        </m:sSubSup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sPre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87/86</m:t>
                        </m:r>
                      </m:sup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sPre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3687808D-A410-674C-BCA0-9330CEE3C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7" y="1047448"/>
                <a:ext cx="4557145" cy="354584"/>
              </a:xfrm>
              <a:prstGeom prst="rect">
                <a:avLst/>
              </a:prstGeom>
              <a:blipFill>
                <a:blip r:embed="rId2"/>
                <a:stretch>
                  <a:fillRect l="-833" b="-24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E75A10-94B8-0A4E-963C-FA7BFF2E60B6}"/>
                  </a:ext>
                </a:extLst>
              </p:cNvPr>
              <p:cNvSpPr txBox="1"/>
              <p:nvPr/>
            </p:nvSpPr>
            <p:spPr>
              <a:xfrm>
                <a:off x="2795247" y="1638493"/>
                <a:ext cx="1496756" cy="29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𝐴𝑡𝑙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𝑆𝑟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𝑆𝑟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A6E75A10-94B8-0A4E-963C-FA7BFF2E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7" y="1638493"/>
                <a:ext cx="1496756" cy="291490"/>
              </a:xfrm>
              <a:prstGeom prst="rect">
                <a:avLst/>
              </a:prstGeom>
              <a:blipFill>
                <a:blip r:embed="rId3"/>
                <a:stretch>
                  <a:fillRect l="-4202" r="-2521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221BBD-81D2-914A-B954-9CA41CBEA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032" y="2406558"/>
            <a:ext cx="6819418" cy="43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848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</TotalTime>
  <Words>892</Words>
  <Application>Microsoft Macintosh PowerPoint</Application>
  <PresentationFormat>Présentation à l'écran (4:3)</PresentationFormat>
  <Paragraphs>202</Paragraphs>
  <Slides>19</Slides>
  <Notes>3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Équation</vt:lpstr>
      <vt:lpstr>Sr isotopes and hydrological balances in marginal basins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Excercise 1</vt:lpstr>
      <vt:lpstr>Excercise 1</vt:lpstr>
      <vt:lpstr>Excercise 2</vt:lpstr>
      <vt:lpstr>Excercise 2</vt:lpstr>
      <vt:lpstr>Excercise 2</vt:lpstr>
      <vt:lpstr>Diapositive 14</vt:lpstr>
      <vt:lpstr>Excercise 3</vt:lpstr>
      <vt:lpstr>Evaporative marginal basin (FE &gt; FR) : water and salt balance equations</vt:lpstr>
      <vt:lpstr>Evaporative marginal basin (FE &gt; FR) : Sr and Sr-isotope balance equations</vt:lpstr>
      <vt:lpstr>Freshwater deficit and restriction control salinity of Mediterranean basin</vt:lpstr>
      <vt:lpstr>Excercise 4</vt:lpstr>
    </vt:vector>
  </TitlesOfParts>
  <Company>CNRS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Giovanni Aloisi</dc:creator>
  <cp:lastModifiedBy>Giovanni Aloisi</cp:lastModifiedBy>
  <cp:revision>121</cp:revision>
  <dcterms:created xsi:type="dcterms:W3CDTF">2019-11-29T11:11:56Z</dcterms:created>
  <dcterms:modified xsi:type="dcterms:W3CDTF">2019-11-29T11:12:30Z</dcterms:modified>
</cp:coreProperties>
</file>